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7" r:id="rId4"/>
    <p:sldId id="258" r:id="rId5"/>
    <p:sldId id="260" r:id="rId6"/>
    <p:sldId id="282" r:id="rId7"/>
    <p:sldId id="261" r:id="rId8"/>
    <p:sldId id="263" r:id="rId10"/>
    <p:sldId id="264" r:id="rId11"/>
    <p:sldId id="283" r:id="rId12"/>
    <p:sldId id="285" r:id="rId13"/>
    <p:sldId id="289" r:id="rId14"/>
    <p:sldId id="265" r:id="rId15"/>
    <p:sldId id="286" r:id="rId16"/>
    <p:sldId id="287" r:id="rId17"/>
    <p:sldId id="269" r:id="rId18"/>
    <p:sldId id="270" r:id="rId19"/>
    <p:sldId id="271" r:id="rId20"/>
    <p:sldId id="272" r:id="rId21"/>
    <p:sldId id="290" r:id="rId22"/>
    <p:sldId id="291" r:id="rId23"/>
    <p:sldId id="292" r:id="rId24"/>
    <p:sldId id="281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308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image" Target="../media/image2.png"/><Relationship Id="rId5" Type="http://schemas.openxmlformats.org/officeDocument/2006/relationships/tags" Target="../tags/tag65.xml"/><Relationship Id="rId4" Type="http://schemas.openxmlformats.org/officeDocument/2006/relationships/image" Target="../media/image1.png"/><Relationship Id="rId3" Type="http://schemas.openxmlformats.org/officeDocument/2006/relationships/tags" Target="../tags/tag64.xml"/><Relationship Id="rId24" Type="http://schemas.openxmlformats.org/officeDocument/2006/relationships/tags" Target="../tags/tag83.xml"/><Relationship Id="rId23" Type="http://schemas.openxmlformats.org/officeDocument/2006/relationships/tags" Target="../tags/tag82.xml"/><Relationship Id="rId22" Type="http://schemas.openxmlformats.org/officeDocument/2006/relationships/tags" Target="../tags/tag81.xml"/><Relationship Id="rId21" Type="http://schemas.openxmlformats.org/officeDocument/2006/relationships/tags" Target="../tags/tag80.xml"/><Relationship Id="rId20" Type="http://schemas.openxmlformats.org/officeDocument/2006/relationships/tags" Target="../tags/tag79.xml"/><Relationship Id="rId2" Type="http://schemas.openxmlformats.org/officeDocument/2006/relationships/tags" Target="../tags/tag63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3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image" Target="../media/image4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8" Type="http://schemas.openxmlformats.org/officeDocument/2006/relationships/tags" Target="../tags/tag117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tags" Target="../tags/tag11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image" Target="../media/image5.png"/><Relationship Id="rId3" Type="http://schemas.openxmlformats.org/officeDocument/2006/relationships/tags" Target="../tags/tag149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tags" Target="../tags/tag148.xml"/><Relationship Id="rId19" Type="http://schemas.openxmlformats.org/officeDocument/2006/relationships/tags" Target="../tags/tag164.xml"/><Relationship Id="rId18" Type="http://schemas.openxmlformats.org/officeDocument/2006/relationships/tags" Target="../tags/tag163.xml"/><Relationship Id="rId17" Type="http://schemas.openxmlformats.org/officeDocument/2006/relationships/tags" Target="../tags/tag162.xml"/><Relationship Id="rId16" Type="http://schemas.openxmlformats.org/officeDocument/2006/relationships/tags" Target="../tags/tag161.xml"/><Relationship Id="rId15" Type="http://schemas.openxmlformats.org/officeDocument/2006/relationships/tags" Target="../tags/tag160.xml"/><Relationship Id="rId14" Type="http://schemas.openxmlformats.org/officeDocument/2006/relationships/tags" Target="../tags/tag159.xml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5000"/>
                  <a:lumOff val="15000"/>
                </a:schemeClr>
              </a:gs>
              <a:gs pos="90000">
                <a:schemeClr val="bg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VCG41N1432846892-[转换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7305" t="13804" r="47558" b="13804"/>
          <a:stretch>
            <a:fillRect/>
          </a:stretch>
        </p:blipFill>
        <p:spPr>
          <a:xfrm flipH="1">
            <a:off x="7848600" y="1631950"/>
            <a:ext cx="4343400" cy="3939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93755" y="1991906"/>
            <a:ext cx="4246635" cy="3254400"/>
          </a:xfrm>
          <a:prstGeom prst="rect">
            <a:avLst/>
          </a:prstGeom>
        </p:spPr>
      </p:pic>
      <p:sp>
        <p:nvSpPr>
          <p:cNvPr id="11" name="圆角矩形 17"/>
          <p:cNvSpPr/>
          <p:nvPr userDrawn="1">
            <p:custDataLst>
              <p:tags r:id="rId7"/>
            </p:custDataLst>
          </p:nvPr>
        </p:nvSpPr>
        <p:spPr>
          <a:xfrm>
            <a:off x="801370" y="760072"/>
            <a:ext cx="72000" cy="21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816610" y="6091121"/>
            <a:ext cx="107950" cy="108000"/>
          </a:xfrm>
          <a:prstGeom prst="ellipse">
            <a:avLst/>
          </a:prstGeom>
          <a:solidFill>
            <a:schemeClr val="l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15" name="椭圆 14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034415" y="6091121"/>
            <a:ext cx="107315" cy="108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251585" y="6091121"/>
            <a:ext cx="107315" cy="108000"/>
          </a:xfrm>
          <a:prstGeom prst="ellipse">
            <a:avLst/>
          </a:prstGeom>
          <a:solidFill>
            <a:schemeClr val="l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19" name="平行四边形 18"/>
          <p:cNvSpPr/>
          <p:nvPr>
            <p:custDataLst>
              <p:tags r:id="rId11"/>
            </p:custDataLst>
          </p:nvPr>
        </p:nvSpPr>
        <p:spPr>
          <a:xfrm>
            <a:off x="9853930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平行四边形 20"/>
          <p:cNvSpPr/>
          <p:nvPr>
            <p:custDataLst>
              <p:tags r:id="rId12"/>
            </p:custDataLst>
          </p:nvPr>
        </p:nvSpPr>
        <p:spPr>
          <a:xfrm>
            <a:off x="10083165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平行四边形 21"/>
          <p:cNvSpPr/>
          <p:nvPr>
            <p:custDataLst>
              <p:tags r:id="rId13"/>
            </p:custDataLst>
          </p:nvPr>
        </p:nvSpPr>
        <p:spPr>
          <a:xfrm>
            <a:off x="10312400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平行四边形 22"/>
          <p:cNvSpPr/>
          <p:nvPr>
            <p:custDataLst>
              <p:tags r:id="rId14"/>
            </p:custDataLst>
          </p:nvPr>
        </p:nvSpPr>
        <p:spPr>
          <a:xfrm>
            <a:off x="10541635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平行四边形 24"/>
          <p:cNvSpPr/>
          <p:nvPr>
            <p:custDataLst>
              <p:tags r:id="rId15"/>
            </p:custDataLst>
          </p:nvPr>
        </p:nvSpPr>
        <p:spPr>
          <a:xfrm>
            <a:off x="10770870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平行四边形 25"/>
          <p:cNvSpPr/>
          <p:nvPr>
            <p:custDataLst>
              <p:tags r:id="rId16"/>
            </p:custDataLst>
          </p:nvPr>
        </p:nvSpPr>
        <p:spPr>
          <a:xfrm>
            <a:off x="11000105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7"/>
            </p:custDataLst>
          </p:nvPr>
        </p:nvSpPr>
        <p:spPr>
          <a:xfrm>
            <a:off x="709295" y="2533015"/>
            <a:ext cx="5784850" cy="1084580"/>
          </a:xfrm>
          <a:effectLst>
            <a:outerShdw dist="38100" dir="13500000" algn="br" rotWithShape="0">
              <a:schemeClr val="accent1">
                <a:alpha val="100000"/>
              </a:schemeClr>
            </a:outerShdw>
          </a:effectLst>
        </p:spPr>
        <p:txBody>
          <a:bodyPr wrap="square" lIns="90000" tIns="46800" rIns="90000" bIns="46800" anchor="ctr" anchorCtr="0">
            <a:normAutofit/>
            <a:scene3d>
              <a:camera prst="orthographicFront"/>
              <a:lightRig rig="threePt" dir="t"/>
            </a:scene3d>
            <a:sp3d extrusionH="6350"/>
          </a:bodyPr>
          <a:lstStyle>
            <a:lvl1pPr algn="l">
              <a:lnSpc>
                <a:spcPct val="100000"/>
              </a:lnSpc>
              <a:defRPr sz="6000">
                <a:effectLst>
                  <a:outerShdw dist="50800" dir="2700000" algn="tl" rotWithShape="0">
                    <a:schemeClr val="accent2">
                      <a:alpha val="10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8"/>
            </p:custDataLst>
          </p:nvPr>
        </p:nvSpPr>
        <p:spPr>
          <a:xfrm>
            <a:off x="716280" y="3704590"/>
            <a:ext cx="5780405" cy="545465"/>
          </a:xfrm>
        </p:spPr>
        <p:txBody>
          <a:bodyPr wrap="square" lIns="90000" tIns="0" rIns="90000" bIns="4680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20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2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22"/>
            </p:custDataLst>
          </p:nvPr>
        </p:nvSpPr>
        <p:spPr>
          <a:xfrm>
            <a:off x="982800" y="684472"/>
            <a:ext cx="4064400" cy="367200"/>
          </a:xfrm>
        </p:spPr>
        <p:txBody>
          <a:bodyPr wrap="square"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8" name="年号占位符 8"/>
          <p:cNvSpPr>
            <a:spLocks noGrp="1"/>
          </p:cNvSpPr>
          <p:nvPr userDrawn="1">
            <p:ph type="body" sz="quarter" idx="15" hasCustomPrompt="1"/>
            <p:custDataLst>
              <p:tags r:id="rId23"/>
            </p:custDataLst>
          </p:nvPr>
        </p:nvSpPr>
        <p:spPr>
          <a:xfrm>
            <a:off x="709295" y="1431290"/>
            <a:ext cx="4064635" cy="1020445"/>
          </a:xfrm>
        </p:spPr>
        <p:txBody>
          <a:bodyPr wrap="square" lIns="90000" tIns="46800" rIns="90000" bIns="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400">
                <a:ln>
                  <a:gradFill>
                    <a:gsLst>
                      <a:gs pos="100000">
                        <a:schemeClr val="accent1"/>
                      </a:gs>
                      <a:gs pos="0">
                        <a:schemeClr val="accent2"/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4"/>
            </p:custDataLst>
          </p:nvPr>
        </p:nvSpPr>
        <p:spPr>
          <a:xfrm>
            <a:off x="802640" y="4316095"/>
            <a:ext cx="3236595" cy="626110"/>
          </a:xfrm>
          <a:prstGeom prst="roundRect">
            <a:avLst>
              <a:gd name="adj" fmla="val 50000"/>
            </a:avLst>
          </a:prstGeom>
          <a:noFill/>
          <a:ln w="28575">
            <a:gradFill>
              <a:gsLst>
                <a:gs pos="85000">
                  <a:schemeClr val="accent2"/>
                </a:gs>
                <a:gs pos="0">
                  <a:schemeClr val="accent1"/>
                </a:gs>
              </a:gsLst>
              <a:lin ang="2700000" scaled="0"/>
            </a:gradFill>
          </a:ln>
        </p:spPr>
        <p:txBody>
          <a:bodyPr wrap="square" lIns="90000" tIns="46800" rIns="90000" bIns="468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effectLst>
                  <a:outerShdw dist="38100" dir="1980000" algn="bl" rotWithShape="0">
                    <a:schemeClr val="accent2">
                      <a:alpha val="10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5000"/>
                  <a:lumOff val="15000"/>
                </a:schemeClr>
              </a:gs>
              <a:gs pos="90000">
                <a:schemeClr val="bg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G:\美工\2-日常作品\220218（ppt）\主题模板\X21-科技3D\4x\1资源-4@4x.png1资源-4@4x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0000"/>
          </a:blip>
          <a:srcRect t="11" b="11"/>
          <a:stretch>
            <a:fillRect/>
          </a:stretch>
        </p:blipFill>
        <p:spPr>
          <a:xfrm flipH="1">
            <a:off x="7974965" y="742950"/>
            <a:ext cx="3004185" cy="2301875"/>
          </a:xfrm>
          <a:prstGeom prst="rect">
            <a:avLst/>
          </a:prstGeom>
        </p:spPr>
      </p:pic>
      <p:sp>
        <p:nvSpPr>
          <p:cNvPr id="10" name="平行四边形 9"/>
          <p:cNvSpPr/>
          <p:nvPr>
            <p:custDataLst>
              <p:tags r:id="rId5"/>
            </p:custDataLst>
          </p:nvPr>
        </p:nvSpPr>
        <p:spPr>
          <a:xfrm>
            <a:off x="3341370" y="13036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平行四边形 10"/>
          <p:cNvSpPr/>
          <p:nvPr>
            <p:custDataLst>
              <p:tags r:id="rId6"/>
            </p:custDataLst>
          </p:nvPr>
        </p:nvSpPr>
        <p:spPr>
          <a:xfrm>
            <a:off x="3570605" y="13036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平行四边形 11"/>
          <p:cNvSpPr/>
          <p:nvPr>
            <p:custDataLst>
              <p:tags r:id="rId7"/>
            </p:custDataLst>
          </p:nvPr>
        </p:nvSpPr>
        <p:spPr>
          <a:xfrm>
            <a:off x="3799840" y="13036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平行四边形 12"/>
          <p:cNvSpPr/>
          <p:nvPr>
            <p:custDataLst>
              <p:tags r:id="rId8"/>
            </p:custDataLst>
          </p:nvPr>
        </p:nvSpPr>
        <p:spPr>
          <a:xfrm>
            <a:off x="4029075" y="13036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平行四边形 13"/>
          <p:cNvSpPr/>
          <p:nvPr>
            <p:custDataLst>
              <p:tags r:id="rId9"/>
            </p:custDataLst>
          </p:nvPr>
        </p:nvSpPr>
        <p:spPr>
          <a:xfrm>
            <a:off x="4258310" y="13036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平行四边形 14"/>
          <p:cNvSpPr/>
          <p:nvPr>
            <p:custDataLst>
              <p:tags r:id="rId10"/>
            </p:custDataLst>
          </p:nvPr>
        </p:nvSpPr>
        <p:spPr>
          <a:xfrm>
            <a:off x="4487545" y="13036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1"/>
            </p:custDataLst>
          </p:nvPr>
        </p:nvSpPr>
        <p:spPr>
          <a:xfrm>
            <a:off x="651599" y="745200"/>
            <a:ext cx="2657183" cy="1555200"/>
          </a:xfrm>
          <a:effectLst>
            <a:outerShdw dist="38100" dir="13500000" algn="br" rotWithShape="0">
              <a:schemeClr val="accent1">
                <a:alpha val="100000"/>
              </a:schemeClr>
            </a:outerShdw>
          </a:effectLst>
        </p:spPr>
        <p:txBody>
          <a:bodyPr vert="horz" wrap="square" lIns="90000" tIns="46800" rIns="90000" bIns="46800" rtlCol="0" anchor="ctr" anchorCtr="0">
            <a:normAutofit/>
            <a:scene3d>
              <a:camera prst="orthographicFront"/>
              <a:lightRig rig="threePt" dir="t"/>
            </a:scene3d>
            <a:sp3d extrusionH="635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dist="50800" dir="2700000" algn="tl" rotWithShape="0">
                    <a:schemeClr val="accent2">
                      <a:alpha val="10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标题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8" name="直接连接符 17"/>
          <p:cNvCxnSpPr/>
          <p:nvPr userDrawn="1">
            <p:custDataLst>
              <p:tags r:id="rId15"/>
            </p:custDataLst>
          </p:nvPr>
        </p:nvCxnSpPr>
        <p:spPr>
          <a:xfrm flipH="1">
            <a:off x="839470" y="2514600"/>
            <a:ext cx="563753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5000"/>
                  <a:lumOff val="15000"/>
                </a:schemeClr>
              </a:gs>
              <a:gs pos="90000">
                <a:schemeClr val="bg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 descr="G:\美工\2-日常作品\220218（ppt）\主题模板\X21-科技3D\VCG41N1432847046-[转换].pngVCG41N1432847046-[转换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36370" r="5190"/>
          <a:stretch>
            <a:fillRect/>
          </a:stretch>
        </p:blipFill>
        <p:spPr>
          <a:xfrm>
            <a:off x="6749415" y="700405"/>
            <a:ext cx="5442585" cy="5266055"/>
          </a:xfrm>
          <a:prstGeom prst="rect">
            <a:avLst/>
          </a:prstGeom>
        </p:spPr>
      </p:pic>
      <p:sp>
        <p:nvSpPr>
          <p:cNvPr id="26" name="椭圆 25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44905" y="5789496"/>
            <a:ext cx="107950" cy="108000"/>
          </a:xfrm>
          <a:prstGeom prst="ellipse">
            <a:avLst/>
          </a:prstGeom>
          <a:solidFill>
            <a:schemeClr val="l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27" name="椭圆 26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362710" y="5789496"/>
            <a:ext cx="107315" cy="108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28" name="椭圆 2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9880" y="5789496"/>
            <a:ext cx="107315" cy="108000"/>
          </a:xfrm>
          <a:prstGeom prst="ellipse">
            <a:avLst/>
          </a:prstGeom>
          <a:solidFill>
            <a:schemeClr val="l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30" name="平行四边形 29"/>
          <p:cNvSpPr/>
          <p:nvPr>
            <p:custDataLst>
              <p:tags r:id="rId8"/>
            </p:custDataLst>
          </p:nvPr>
        </p:nvSpPr>
        <p:spPr>
          <a:xfrm>
            <a:off x="1037590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平行四边形 30"/>
          <p:cNvSpPr/>
          <p:nvPr>
            <p:custDataLst>
              <p:tags r:id="rId9"/>
            </p:custDataLst>
          </p:nvPr>
        </p:nvSpPr>
        <p:spPr>
          <a:xfrm>
            <a:off x="1266825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平行四边形 31"/>
          <p:cNvSpPr/>
          <p:nvPr>
            <p:custDataLst>
              <p:tags r:id="rId10"/>
            </p:custDataLst>
          </p:nvPr>
        </p:nvSpPr>
        <p:spPr>
          <a:xfrm>
            <a:off x="1496060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平行四边形 32"/>
          <p:cNvSpPr/>
          <p:nvPr>
            <p:custDataLst>
              <p:tags r:id="rId11"/>
            </p:custDataLst>
          </p:nvPr>
        </p:nvSpPr>
        <p:spPr>
          <a:xfrm>
            <a:off x="1725295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平行四边形 33"/>
          <p:cNvSpPr/>
          <p:nvPr>
            <p:custDataLst>
              <p:tags r:id="rId12"/>
            </p:custDataLst>
          </p:nvPr>
        </p:nvSpPr>
        <p:spPr>
          <a:xfrm>
            <a:off x="1954530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平行四边形 34"/>
          <p:cNvSpPr/>
          <p:nvPr>
            <p:custDataLst>
              <p:tags r:id="rId13"/>
            </p:custDataLst>
          </p:nvPr>
        </p:nvSpPr>
        <p:spPr>
          <a:xfrm>
            <a:off x="2183765" y="75115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925200" y="3470400"/>
            <a:ext cx="4309200" cy="2199600"/>
          </a:xfrm>
          <a:effectLst>
            <a:outerShdw dist="38100" dir="13500000" algn="br" rotWithShape="0">
              <a:schemeClr val="accent1">
                <a:alpha val="100000"/>
              </a:schemeClr>
            </a:outerShdw>
          </a:effectLst>
        </p:spPr>
        <p:txBody>
          <a:bodyPr vert="horz" wrap="square" lIns="90000" tIns="46800" rIns="90000" bIns="46800" rtlCol="0" anchor="t">
            <a:normAutofit/>
            <a:scene3d>
              <a:camera prst="orthographicFront"/>
              <a:lightRig rig="threePt" dir="t"/>
            </a:scene3d>
            <a:sp3d extrusionH="635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dist="50800" dir="2700000" algn="tl" rotWithShape="0">
                    <a:schemeClr val="accent2">
                      <a:alpha val="10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编辑母版标题</a:t>
            </a:r>
            <a:endParaRPr>
              <a:sym typeface="+mn-ea"/>
            </a:endParaRP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15"/>
            </p:custDataLst>
          </p:nvPr>
        </p:nvSpPr>
        <p:spPr>
          <a:xfrm>
            <a:off x="997200" y="2224800"/>
            <a:ext cx="4064400" cy="820800"/>
          </a:xfrm>
          <a:prstGeom prst="snip1Rect">
            <a:avLst>
              <a:gd name="adj" fmla="val 45499"/>
            </a:avLst>
          </a:prstGeom>
          <a:ln w="25400">
            <a:gradFill>
              <a:gsLst>
                <a:gs pos="0">
                  <a:schemeClr val="tx2">
                    <a:alpha val="0"/>
                    <a:lumMod val="40000"/>
                    <a:lumOff val="6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0" scaled="0"/>
            </a:gradFill>
          </a:ln>
        </p:spPr>
        <p:txBody>
          <a:bodyPr wrap="none" lIns="90000" tIns="0" rIns="90000" bIns="180000" anchor="ctr">
            <a:normAutofit/>
          </a:bodyPr>
          <a:lstStyle>
            <a:lvl1pPr marL="0" indent="0" algn="ctr">
              <a:buNone/>
              <a:defRPr sz="24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5000"/>
                  <a:lumOff val="15000"/>
                </a:schemeClr>
              </a:gs>
              <a:gs pos="90000">
                <a:schemeClr val="bg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G:\美工\2-日常作品\220218（ppt）\主题模板\X21-科技3D\VCG41N1432881907-[转换].pngVCG41N1432881907-[转换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5756" r="31769"/>
          <a:stretch>
            <a:fillRect/>
          </a:stretch>
        </p:blipFill>
        <p:spPr>
          <a:xfrm flipH="1">
            <a:off x="6701790" y="1370330"/>
            <a:ext cx="5490210" cy="4968875"/>
          </a:xfrm>
          <a:prstGeom prst="rect">
            <a:avLst/>
          </a:prstGeom>
        </p:spPr>
      </p:pic>
      <p:sp>
        <p:nvSpPr>
          <p:cNvPr id="9" name="圆角矩形 17"/>
          <p:cNvSpPr/>
          <p:nvPr userDrawn="1">
            <p:custDataLst>
              <p:tags r:id="rId5"/>
            </p:custDataLst>
          </p:nvPr>
        </p:nvSpPr>
        <p:spPr>
          <a:xfrm>
            <a:off x="1066800" y="713025"/>
            <a:ext cx="72000" cy="21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>
            <a:off x="1163955" y="6091121"/>
            <a:ext cx="107950" cy="108000"/>
          </a:xfrm>
          <a:prstGeom prst="ellipse">
            <a:avLst/>
          </a:prstGeom>
          <a:solidFill>
            <a:schemeClr val="l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>
            <a:off x="1381760" y="6091121"/>
            <a:ext cx="107315" cy="108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>
            <a:off x="1598930" y="6091121"/>
            <a:ext cx="107315" cy="108000"/>
          </a:xfrm>
          <a:prstGeom prst="ellipse">
            <a:avLst/>
          </a:prstGeom>
          <a:solidFill>
            <a:schemeClr val="l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Light" panose="00000400000000000000" charset="-122"/>
            </a:endParaRPr>
          </a:p>
        </p:txBody>
      </p:sp>
      <p:sp>
        <p:nvSpPr>
          <p:cNvPr id="17" name="平行四边形 16"/>
          <p:cNvSpPr/>
          <p:nvPr userDrawn="1">
            <p:custDataLst>
              <p:tags r:id="rId9"/>
            </p:custDataLst>
          </p:nvPr>
        </p:nvSpPr>
        <p:spPr>
          <a:xfrm>
            <a:off x="9724390" y="74228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平行四边形 18"/>
          <p:cNvSpPr/>
          <p:nvPr userDrawn="1">
            <p:custDataLst>
              <p:tags r:id="rId10"/>
            </p:custDataLst>
          </p:nvPr>
        </p:nvSpPr>
        <p:spPr>
          <a:xfrm>
            <a:off x="9953625" y="74228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平行四边形 20"/>
          <p:cNvSpPr/>
          <p:nvPr userDrawn="1">
            <p:custDataLst>
              <p:tags r:id="rId11"/>
            </p:custDataLst>
          </p:nvPr>
        </p:nvSpPr>
        <p:spPr>
          <a:xfrm>
            <a:off x="10182860" y="74228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平行四边形 21"/>
          <p:cNvSpPr/>
          <p:nvPr userDrawn="1">
            <p:custDataLst>
              <p:tags r:id="rId12"/>
            </p:custDataLst>
          </p:nvPr>
        </p:nvSpPr>
        <p:spPr>
          <a:xfrm>
            <a:off x="10412095" y="74228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平行四边形 22"/>
          <p:cNvSpPr/>
          <p:nvPr userDrawn="1">
            <p:custDataLst>
              <p:tags r:id="rId13"/>
            </p:custDataLst>
          </p:nvPr>
        </p:nvSpPr>
        <p:spPr>
          <a:xfrm>
            <a:off x="10641330" y="74228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平行四边形 24"/>
          <p:cNvSpPr/>
          <p:nvPr userDrawn="1">
            <p:custDataLst>
              <p:tags r:id="rId14"/>
            </p:custDataLst>
          </p:nvPr>
        </p:nvSpPr>
        <p:spPr>
          <a:xfrm>
            <a:off x="10870565" y="742285"/>
            <a:ext cx="254000" cy="195580"/>
          </a:xfrm>
          <a:prstGeom prst="parallelogram">
            <a:avLst>
              <a:gd name="adj" fmla="val 373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5"/>
            </p:custDataLst>
          </p:nvPr>
        </p:nvSpPr>
        <p:spPr>
          <a:xfrm>
            <a:off x="957580" y="2807970"/>
            <a:ext cx="5824220" cy="1184910"/>
          </a:xfrm>
          <a:effectLst>
            <a:outerShdw dist="38100" dir="13500000" algn="br" rotWithShape="0">
              <a:schemeClr val="accent1">
                <a:alpha val="100000"/>
              </a:schemeClr>
            </a:outerShdw>
          </a:effectLst>
        </p:spPr>
        <p:txBody>
          <a:bodyPr vert="horz" wrap="square" lIns="90000" tIns="46800" rIns="90000" bIns="46800" rtlCol="0" anchor="ctr" anchorCtr="0">
            <a:normAutofit/>
            <a:scene3d>
              <a:camera prst="orthographicFront"/>
              <a:lightRig rig="threePt" dir="t"/>
            </a:scene3d>
            <a:sp3d extrusionH="635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dist="50800" dir="2700000" algn="tl" rotWithShape="0">
                    <a:schemeClr val="accent2">
                      <a:alpha val="10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编辑母版标题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9"/>
            </p:custDataLst>
          </p:nvPr>
        </p:nvSpPr>
        <p:spPr>
          <a:xfrm>
            <a:off x="1202400" y="656475"/>
            <a:ext cx="4064400" cy="367200"/>
          </a:xfrm>
        </p:spPr>
        <p:txBody>
          <a:bodyPr wrap="square" lIns="90000" tIns="46800" rIns="90000" bIns="468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20"/>
            </p:custDataLst>
          </p:nvPr>
        </p:nvSpPr>
        <p:spPr>
          <a:xfrm>
            <a:off x="975360" y="1627505"/>
            <a:ext cx="4064635" cy="1128395"/>
          </a:xfrm>
        </p:spPr>
        <p:txBody>
          <a:bodyPr wrap="square" lIns="90000" tIns="46800" rIns="90000" bIns="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400">
                <a:ln>
                  <a:gradFill>
                    <a:gsLst>
                      <a:gs pos="100000">
                        <a:schemeClr val="accent1"/>
                      </a:gs>
                      <a:gs pos="0">
                        <a:schemeClr val="accent2"/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1"/>
            </p:custDataLst>
          </p:nvPr>
        </p:nvSpPr>
        <p:spPr>
          <a:xfrm>
            <a:off x="957580" y="4024630"/>
            <a:ext cx="3549650" cy="626110"/>
          </a:xfrm>
          <a:prstGeom prst="roundRect">
            <a:avLst>
              <a:gd name="adj" fmla="val 50000"/>
            </a:avLst>
          </a:prstGeom>
          <a:noFill/>
          <a:ln w="28575">
            <a:gradFill>
              <a:gsLst>
                <a:gs pos="85000">
                  <a:schemeClr val="accent2"/>
                </a:gs>
                <a:gs pos="0">
                  <a:schemeClr val="accent1"/>
                </a:gs>
              </a:gsLst>
              <a:lin ang="2700000" scaled="1"/>
            </a:gradFill>
          </a:ln>
        </p:spPr>
        <p:txBody>
          <a:bodyPr wrap="square"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7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image" Target="../media/image6.png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5000"/>
                  <a:lumOff val="15000"/>
                </a:schemeClr>
              </a:gs>
              <a:gs pos="90000">
                <a:schemeClr val="bg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0" name="图片 9" descr="G:\美工\2-日常作品\220218（ppt）\主题模板\X21-科技3D\VCG41N1432846892-[渐变].pngVCG41N1432846892-[渐变]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20000"/>
          </a:blip>
          <a:srcRect l="-22" r="48884"/>
          <a:stretch>
            <a:fillRect/>
          </a:stretch>
        </p:blipFill>
        <p:spPr>
          <a:xfrm flipH="1">
            <a:off x="7930515" y="1746250"/>
            <a:ext cx="4261485" cy="47117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23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image" Target="../media/image9.jpeg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image" Target="../media/image10.jpeg"/><Relationship Id="rId1" Type="http://schemas.openxmlformats.org/officeDocument/2006/relationships/tags" Target="../tags/tag24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image" Target="../media/image12.jpeg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image" Target="../media/image11.png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3" Type="http://schemas.openxmlformats.org/officeDocument/2006/relationships/slideLayout" Target="../slideLayouts/slideLayout19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tags" Target="../tags/tag256.xml"/><Relationship Id="rId19" Type="http://schemas.openxmlformats.org/officeDocument/2006/relationships/tags" Target="../tags/tag269.xml"/><Relationship Id="rId18" Type="http://schemas.openxmlformats.org/officeDocument/2006/relationships/image" Target="../media/image14.jpeg"/><Relationship Id="rId17" Type="http://schemas.openxmlformats.org/officeDocument/2006/relationships/tags" Target="../tags/tag268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image" Target="../media/image13.jpeg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tags" Target="../tags/tag25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5" Type="http://schemas.openxmlformats.org/officeDocument/2006/relationships/slideLayout" Target="../slideLayouts/slideLayout19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tags" Target="../tags/tag27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7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291.xml"/><Relationship Id="rId7" Type="http://schemas.openxmlformats.org/officeDocument/2006/relationships/image" Target="../media/image17.jpeg"/><Relationship Id="rId6" Type="http://schemas.openxmlformats.org/officeDocument/2006/relationships/tags" Target="../tags/tag290.xml"/><Relationship Id="rId5" Type="http://schemas.openxmlformats.org/officeDocument/2006/relationships/image" Target="../media/image16.jpeg"/><Relationship Id="rId4" Type="http://schemas.openxmlformats.org/officeDocument/2006/relationships/tags" Target="../tags/tag289.xml"/><Relationship Id="rId3" Type="http://schemas.openxmlformats.org/officeDocument/2006/relationships/image" Target="../media/image15.jpeg"/><Relationship Id="rId23" Type="http://schemas.openxmlformats.org/officeDocument/2006/relationships/slideLayout" Target="../slideLayouts/slideLayout19.xml"/><Relationship Id="rId22" Type="http://schemas.openxmlformats.org/officeDocument/2006/relationships/tags" Target="../tags/tag304.xml"/><Relationship Id="rId21" Type="http://schemas.openxmlformats.org/officeDocument/2006/relationships/tags" Target="../tags/tag303.xml"/><Relationship Id="rId20" Type="http://schemas.openxmlformats.org/officeDocument/2006/relationships/tags" Target="../tags/tag302.xml"/><Relationship Id="rId2" Type="http://schemas.openxmlformats.org/officeDocument/2006/relationships/tags" Target="../tags/tag288.xml"/><Relationship Id="rId19" Type="http://schemas.openxmlformats.org/officeDocument/2006/relationships/tags" Target="../tags/tag301.xml"/><Relationship Id="rId18" Type="http://schemas.openxmlformats.org/officeDocument/2006/relationships/tags" Target="../tags/tag300.xml"/><Relationship Id="rId17" Type="http://schemas.openxmlformats.org/officeDocument/2006/relationships/tags" Target="../tags/tag299.xml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tags" Target="../tags/tag28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8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08.xml"/><Relationship Id="rId1" Type="http://schemas.openxmlformats.org/officeDocument/2006/relationships/tags" Target="../tags/tag19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5.xml"/><Relationship Id="rId4" Type="http://schemas.openxmlformats.org/officeDocument/2006/relationships/image" Target="../media/image8.jpeg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15010" y="2344420"/>
            <a:ext cx="5784850" cy="108458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从博弈论视角分析 AlphaStar 在《星际争霸II》中的应用  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02640" y="4722495"/>
            <a:ext cx="3236595" cy="626110"/>
          </a:xfrm>
        </p:spPr>
        <p:txBody>
          <a:bodyPr/>
          <a:lstStyle/>
          <a:p>
            <a:r>
              <a:rPr lang="zh-CN" altLang="en-US"/>
              <a:t>汇报人:</a:t>
            </a:r>
            <a:r>
              <a:rPr lang="en-US" altLang="zh-CN"/>
              <a:t> </a:t>
            </a:r>
            <a:r>
              <a:rPr lang="zh-CN" altLang="en-US"/>
              <a:t>王家宝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5529424" y="-635"/>
            <a:ext cx="4985109" cy="6868273"/>
          </a:xfrm>
          <a:custGeom>
            <a:avLst/>
            <a:gdLst>
              <a:gd name="connsiteX0" fmla="*/ 1825912 w 4985109"/>
              <a:gd name="connsiteY0" fmla="*/ 0 h 6868273"/>
              <a:gd name="connsiteX1" fmla="*/ 4985109 w 4985109"/>
              <a:gd name="connsiteY1" fmla="*/ 0 h 6868273"/>
              <a:gd name="connsiteX2" fmla="*/ 3159197 w 4985109"/>
              <a:gd name="connsiteY2" fmla="*/ 6868273 h 6868273"/>
              <a:gd name="connsiteX3" fmla="*/ 0 w 4985109"/>
              <a:gd name="connsiteY3" fmla="*/ 6868273 h 6868273"/>
              <a:gd name="connsiteX4" fmla="*/ 1825912 w 4985109"/>
              <a:gd name="connsiteY4" fmla="*/ 0 h 686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5109" h="6868273">
                <a:moveTo>
                  <a:pt x="1825912" y="0"/>
                </a:moveTo>
                <a:lnTo>
                  <a:pt x="4985109" y="0"/>
                </a:lnTo>
                <a:lnTo>
                  <a:pt x="3159197" y="6868273"/>
                </a:lnTo>
                <a:lnTo>
                  <a:pt x="0" y="6868273"/>
                </a:lnTo>
                <a:lnTo>
                  <a:pt x="1825912" y="0"/>
                </a:lnTo>
                <a:close/>
              </a:path>
            </a:pathLst>
          </a:custGeom>
          <a:gradFill flip="none" rotWithShape="1">
            <a:gsLst>
              <a:gs pos="63300">
                <a:schemeClr val="accent1">
                  <a:lumMod val="20000"/>
                  <a:lumOff val="80000"/>
                </a:schemeClr>
              </a:gs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2355" y="934085"/>
            <a:ext cx="4079240" cy="1422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4000" dirty="0">
                <a:latin typeface="+mn-ea"/>
                <a:ea typeface="+mn-ea"/>
              </a:rPr>
              <a:t>不完全信息博弈</a:t>
            </a:r>
            <a:endParaRPr lang="zh-CN" altLang="en-US" sz="4000" dirty="0">
              <a:latin typeface="+mn-ea"/>
              <a:ea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1062355" y="2596515"/>
            <a:ext cx="39846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016000" y="3047365"/>
            <a:ext cx="5080000" cy="2676525"/>
          </a:xfrm>
          <a:prstGeom prst="rect">
            <a:avLst/>
          </a:prstGeom>
        </p:spPr>
        <p:txBody>
          <a:bodyPr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输入为部分可见地图状态 </a:t>
            </a:r>
            <a:r>
              <a:rPr lang="en-US" altLang="zh-CN" sz="2400"/>
              <a:t>+ </a:t>
            </a:r>
            <a:r>
              <a:rPr lang="zh-CN" altLang="en-US" sz="2400"/>
              <a:t>游戏历史信息，需要保持记忆和预测能力。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使用 </a:t>
            </a:r>
            <a:r>
              <a:rPr lang="en-US" altLang="zh-CN" sz="2400"/>
              <a:t>LSTM </a:t>
            </a:r>
            <a:r>
              <a:rPr lang="zh-CN" altLang="en-US" sz="2400"/>
              <a:t>模块（长短期记忆网络） 建模历史状态，辅助智能体推理当前对手可能的动向。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2485" y="753700"/>
            <a:ext cx="10800000" cy="720000"/>
          </a:xfrm>
        </p:spPr>
        <p:txBody>
          <a:bodyPr/>
          <a:lstStyle/>
          <a:p>
            <a:r>
              <a:rPr lang="zh-CN" altLang="en-US" sz="4000"/>
              <a:t>理论基础：最优响应思想</a:t>
            </a:r>
            <a:endParaRPr lang="zh-CN" altLang="en-US" sz="4000"/>
          </a:p>
        </p:txBody>
      </p:sp>
      <p:sp>
        <p:nvSpPr>
          <p:cNvPr id="6" name="文本框 5"/>
          <p:cNvSpPr txBox="1"/>
          <p:nvPr/>
        </p:nvSpPr>
        <p:spPr>
          <a:xfrm>
            <a:off x="832485" y="2400300"/>
            <a:ext cx="8698230" cy="23069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/>
              <a:t>核心理念源自博弈论。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每一个智能体都在寻找当前环境下最优解。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但这不是静态的：当你找到一个好策略，别人也会对你做出新的响应，这就进入了演化过程。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2485" y="753700"/>
            <a:ext cx="10800000" cy="720000"/>
          </a:xfrm>
        </p:spPr>
        <p:txBody>
          <a:bodyPr/>
          <a:lstStyle/>
          <a:p>
            <a:r>
              <a:rPr lang="zh-CN" altLang="en-US" sz="4000"/>
              <a:t>实现机制：剥削者角色</a:t>
            </a:r>
            <a:endParaRPr lang="zh-CN" altLang="en-US" sz="4000"/>
          </a:p>
        </p:txBody>
      </p:sp>
      <p:sp>
        <p:nvSpPr>
          <p:cNvPr id="2" name="文本框 1"/>
          <p:cNvSpPr txBox="1"/>
          <p:nvPr/>
        </p:nvSpPr>
        <p:spPr>
          <a:xfrm>
            <a:off x="876935" y="2521585"/>
            <a:ext cx="8471535" cy="26765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/>
              <a:t>将“寻找最优响应”的任务具体化：引入专门设计出来“找茬”的智能体。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剥削者不会只学习如何变强，而是专注于针对现有策略的漏洞进行攻击。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提高系统鲁棒性，防止主力陷入局部最优。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2485" y="753700"/>
            <a:ext cx="10800000" cy="720000"/>
          </a:xfrm>
        </p:spPr>
        <p:txBody>
          <a:bodyPr/>
          <a:lstStyle/>
          <a:p>
            <a:r>
              <a:rPr lang="zh-CN" altLang="en-US" sz="4000"/>
              <a:t>总体结构：联盟系统</a:t>
            </a:r>
            <a:endParaRPr lang="zh-CN" altLang="en-US" sz="4000"/>
          </a:p>
        </p:txBody>
      </p:sp>
      <p:sp>
        <p:nvSpPr>
          <p:cNvPr id="2" name="文本框 1"/>
          <p:cNvSpPr txBox="1"/>
          <p:nvPr/>
        </p:nvSpPr>
        <p:spPr>
          <a:xfrm>
            <a:off x="832485" y="2323465"/>
            <a:ext cx="9309735" cy="3046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/>
              <a:t>包裹一切的训练系统，组织多个角色（主力、剥削者、主力剥削者）进行持续博弈。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联盟本身模拟了一个“元博弈”，其目标是使整个策略集合逼近混合纳什均衡。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在这个系统中，剥削者促成了主力策略的不断进化，主力之间彼此对抗，系统整体越来越强。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策略联盟机制的博弈解释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en-US" altLang="zh-CN"/>
              <a:t>PART THREE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>
            <a:normAutofit/>
          </a:bodyPr>
          <a:lstStyle/>
          <a:p>
            <a:r>
              <a:rPr lang="zh-CN" altLang="en-US" dirty="0"/>
              <a:t>联盟结构与博弈目标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562110" y="2412088"/>
            <a:ext cx="9933889" cy="10052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策略联盟被视为博弈系统中的“元博弈者”，通过多策略混合实现联盟结构。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1562110" y="1853890"/>
            <a:ext cx="9933889" cy="5048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联盟结构 ≈ 多策略混合博弈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95284" y="1853890"/>
            <a:ext cx="542322" cy="525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562110" y="4641069"/>
            <a:ext cx="9933889" cy="10052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各角色在联盟中拥有不同的博弈目标，通过策略更新方式来实现这些目标。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562110" y="4082871"/>
            <a:ext cx="9933889" cy="5048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博弈目标与策略更新方式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695284" y="4082871"/>
            <a:ext cx="542322" cy="525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>
                <a:sym typeface="+mn-ea"/>
              </a:rPr>
              <a:t>逼近 Nash 均衡与策略多样性</a:t>
            </a:r>
            <a:endParaRPr lang="zh-CN" altLang="en-US" dirty="0">
              <a:sym typeface="+mn-ea"/>
            </a:endParaRPr>
          </a:p>
        </p:txBody>
      </p:sp>
      <p:sp>
        <p:nvSpPr>
          <p:cNvPr id="5" name="矩形: 圆角 2"/>
          <p:cNvSpPr/>
          <p:nvPr>
            <p:custDataLst>
              <p:tags r:id="rId2"/>
            </p:custDataLst>
          </p:nvPr>
        </p:nvSpPr>
        <p:spPr>
          <a:xfrm>
            <a:off x="1572788" y="2764848"/>
            <a:ext cx="3734896" cy="237161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572788" y="5309810"/>
            <a:ext cx="3734261" cy="112770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通过博弈对抗生成“最强反制者”（Best Response），逼近 Nash 均衡。</a:t>
            </a:r>
            <a:endParaRPr lang="zh-CN" altLang="en-US" sz="15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6878601" y="5309810"/>
            <a:ext cx="3734261" cy="112770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引入 latent variable 来实现策略多样性，避免过拟合并增强系统的鲁棒性。</a:t>
            </a:r>
            <a:endParaRPr lang="zh-CN" altLang="en-US" sz="15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8" name="图片 17" descr="/data/temp/13166b79-3b90-11f0-8e02-4a679891df00.jpg@base@tag=imgScale&amp;m=1&amp;w=723&amp;h=652&amp;q=9513166b79-3b90-11f0-8e02-4a679891df00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3042" r="13042"/>
          <a:stretch>
            <a:fillRect/>
          </a:stretch>
        </p:blipFill>
        <p:spPr>
          <a:xfrm>
            <a:off x="2138547" y="1606662"/>
            <a:ext cx="2603335" cy="2350436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1537864" y="4043679"/>
            <a:ext cx="3803473" cy="9626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利用博弈对抗生成“最强反制者”</a:t>
            </a:r>
            <a:endParaRPr kumimoji="1"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4" name="矩形: 圆角 1"/>
          <p:cNvSpPr/>
          <p:nvPr>
            <p:custDataLst>
              <p:tags r:id="rId8"/>
            </p:custDataLst>
          </p:nvPr>
        </p:nvSpPr>
        <p:spPr>
          <a:xfrm>
            <a:off x="6877966" y="2764848"/>
            <a:ext cx="3734896" cy="237161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/data/temp/13166c69-3b90-11f0-8e02-4a679891df00.jpg@base@tag=imgScale&amp;m=1&amp;w=723&amp;h=652&amp;q=9513166c69-3b90-11f0-8e02-4a679891df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20329" b="20329"/>
          <a:stretch>
            <a:fillRect/>
          </a:stretch>
        </p:blipFill>
        <p:spPr>
          <a:xfrm>
            <a:off x="7443725" y="1606662"/>
            <a:ext cx="2603335" cy="2350436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6843678" y="4043679"/>
            <a:ext cx="3803473" cy="9626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+mn-ea"/>
                <a:cs typeface="+mn-ea"/>
              </a:rPr>
              <a:t>引入 latent variable 实现策略多样性</a:t>
            </a:r>
            <a:endParaRPr kumimoji="1" lang="zh-CN" altLang="en-US" sz="2400" b="1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结果分析与博弈论意义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en-US" altLang="zh-CN"/>
              <a:t>PART FOUR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标题 2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AlphaStar的多策略博弈能力</a:t>
            </a:r>
            <a:endParaRPr lang="zh-CN" altLang="en-US"/>
          </a:p>
        </p:txBody>
      </p:sp>
      <p:sp>
        <p:nvSpPr>
          <p:cNvPr id="2" name="矩形 5"/>
          <p:cNvSpPr/>
          <p:nvPr>
            <p:custDataLst>
              <p:tags r:id="rId2"/>
            </p:custDataLst>
          </p:nvPr>
        </p:nvSpPr>
        <p:spPr>
          <a:xfrm>
            <a:off x="1120596" y="4465681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AlphaStar达到Grandmaster水平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" name="矩形 8"/>
          <p:cNvSpPr/>
          <p:nvPr>
            <p:custDataLst>
              <p:tags r:id="rId3"/>
            </p:custDataLst>
          </p:nvPr>
        </p:nvSpPr>
        <p:spPr>
          <a:xfrm>
            <a:off x="1120596" y="5020733"/>
            <a:ext cx="2167684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AlphaStar 在《星际争霸 II》中达到了 Grandmaster 排名，击败多位人类职业选手，证明了其在复杂游戏环境中的卓越能力。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6" name="图片 1" descr="/data/temp/4dcf0e5d-3bc1-11f0-93bd-ae04422af17a.png@base@tag=imgScale&amp;m=1&amp;w=475&amp;h=738&amp;q=954dcf0e5d-3bc1-11f0-93bd-ae04422af17a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318" r="16739"/>
          <a:stretch>
            <a:fillRect/>
          </a:stretch>
        </p:blipFill>
        <p:spPr>
          <a:xfrm>
            <a:off x="1342236" y="1663110"/>
            <a:ext cx="1712789" cy="26609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4"/>
          <p:cNvSpPr/>
          <p:nvPr>
            <p:custDataLst>
              <p:tags r:id="rId6"/>
            </p:custDataLst>
          </p:nvPr>
        </p:nvSpPr>
        <p:spPr>
          <a:xfrm>
            <a:off x="1055819" y="2319139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/data/temp/4dcf0e65-3bc1-11f0-93bd-ae04422af17a.jpg@base@tag=imgScale&amp;m=1&amp;w=475&amp;h=738&amp;q=954dcf0e65-3bc1-11f0-93bd-ae04422af17a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0749" r="20749"/>
          <a:stretch>
            <a:fillRect/>
          </a:stretch>
        </p:blipFill>
        <p:spPr>
          <a:xfrm>
            <a:off x="3974608" y="1666920"/>
            <a:ext cx="1712789" cy="26609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9" name="椭圆 7"/>
          <p:cNvSpPr/>
          <p:nvPr>
            <p:custDataLst>
              <p:tags r:id="rId9"/>
            </p:custDataLst>
          </p:nvPr>
        </p:nvSpPr>
        <p:spPr>
          <a:xfrm>
            <a:off x="3653897" y="2308978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1"/>
          <p:cNvSpPr/>
          <p:nvPr>
            <p:custDataLst>
              <p:tags r:id="rId10"/>
            </p:custDataLst>
          </p:nvPr>
        </p:nvSpPr>
        <p:spPr>
          <a:xfrm>
            <a:off x="3759319" y="4461235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混合纳什均衡的实践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14"/>
          <p:cNvSpPr/>
          <p:nvPr>
            <p:custDataLst>
              <p:tags r:id="rId11"/>
            </p:custDataLst>
          </p:nvPr>
        </p:nvSpPr>
        <p:spPr>
          <a:xfrm>
            <a:off x="3759319" y="5026449"/>
            <a:ext cx="2167683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AlphaStar 的成功不仅展示了强化学习的潜力，还体现了博弈论中“混合纳什均衡”思想的实践，通过部署多个策略智能体，形成不可剥削的均衡混合策略。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7" name="图片 3" descr="/data/temp/4dcf0f7b-3bc1-11f0-93bd-ae04422af17a.jpg@base@tag=imgScale&amp;m=1&amp;w=475&amp;h=738&amp;q=954dcf0f7b-3bc1-11f0-93bd-ae04422af17a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5445" r="15445"/>
          <a:stretch>
            <a:fillRect/>
          </a:stretch>
        </p:blipFill>
        <p:spPr>
          <a:xfrm>
            <a:off x="6608250" y="1666920"/>
            <a:ext cx="1712789" cy="26609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8" name="椭圆 10"/>
          <p:cNvSpPr/>
          <p:nvPr>
            <p:custDataLst>
              <p:tags r:id="rId14"/>
            </p:custDataLst>
          </p:nvPr>
        </p:nvSpPr>
        <p:spPr>
          <a:xfrm>
            <a:off x="6291984" y="2308978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2"/>
          <p:cNvSpPr/>
          <p:nvPr>
            <p:custDataLst>
              <p:tags r:id="rId15"/>
            </p:custDataLst>
          </p:nvPr>
        </p:nvSpPr>
        <p:spPr>
          <a:xfrm>
            <a:off x="6376449" y="4461235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多策略智能体的部署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矩形 23"/>
          <p:cNvSpPr/>
          <p:nvPr>
            <p:custDataLst>
              <p:tags r:id="rId16"/>
            </p:custDataLst>
          </p:nvPr>
        </p:nvSpPr>
        <p:spPr>
          <a:xfrm>
            <a:off x="6369463" y="5026449"/>
            <a:ext cx="2174673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系统通过部署多个策略智能体，不依赖单一策略，而是形成一个策略网络，确保在面对未知对手时依然稳定强大。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1" name="图片 4" descr="/data/temp/4dcf11b7-3bc1-11f0-93bd-ae04422af17a.jpg@base@tag=imgScale&amp;m=1&amp;w=475&amp;h=738&amp;q=954dcf11b7-3bc1-11f0-93bd-ae04422af17a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18"/>
          <a:srcRect l="6162" r="6162"/>
          <a:stretch>
            <a:fillRect/>
          </a:stretch>
        </p:blipFill>
        <p:spPr>
          <a:xfrm>
            <a:off x="9168858" y="1663110"/>
            <a:ext cx="1712789" cy="26609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32" name="椭圆 13"/>
          <p:cNvSpPr/>
          <p:nvPr>
            <p:custDataLst>
              <p:tags r:id="rId19"/>
            </p:custDataLst>
          </p:nvPr>
        </p:nvSpPr>
        <p:spPr>
          <a:xfrm>
            <a:off x="8909114" y="2319139"/>
            <a:ext cx="584071" cy="58407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04</a:t>
            </a:r>
            <a:endParaRPr lang="zh-CN" altLang="en-US" sz="1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矩形 24"/>
          <p:cNvSpPr/>
          <p:nvPr>
            <p:custDataLst>
              <p:tags r:id="rId20"/>
            </p:custDataLst>
          </p:nvPr>
        </p:nvSpPr>
        <p:spPr>
          <a:xfrm>
            <a:off x="8951029" y="4465681"/>
            <a:ext cx="2167685" cy="4821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面对未知对手的稳定性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4" name="矩形 25"/>
          <p:cNvSpPr/>
          <p:nvPr>
            <p:custDataLst>
              <p:tags r:id="rId21"/>
            </p:custDataLst>
          </p:nvPr>
        </p:nvSpPr>
        <p:spPr>
          <a:xfrm>
            <a:off x="8951029" y="5022003"/>
            <a:ext cx="2167683" cy="15629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在《星际争霸 II》中击败人类顶尖选手，AlphaStar 表现出在面对未知对手时的稳定性，这得益于其混合纳什均衡策略的部署和多策略智能体的运用。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联盟系统与动态博弈环境</a:t>
            </a:r>
            <a:endParaRPr lang="zh-CN" altLang="en-US"/>
          </a:p>
        </p:txBody>
      </p:sp>
      <p:sp>
        <p:nvSpPr>
          <p:cNvPr id="2" name="矩形 3"/>
          <p:cNvSpPr/>
          <p:nvPr>
            <p:custDataLst>
              <p:tags r:id="rId2"/>
            </p:custDataLst>
          </p:nvPr>
        </p:nvSpPr>
        <p:spPr>
          <a:xfrm>
            <a:off x="2141746" y="1986632"/>
            <a:ext cx="9000709" cy="6426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AlphaStar 在一个由主力、剥削者和反剥削者组成的动态“联盟系统”中进行多智能体博弈，这一结构促进了策略生态的不断演化。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4"/>
          <p:cNvSpPr/>
          <p:nvPr>
            <p:custDataLst>
              <p:tags r:id="rId3"/>
            </p:custDataLst>
          </p:nvPr>
        </p:nvSpPr>
        <p:spPr>
          <a:xfrm>
            <a:off x="2141111" y="1523046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多智能体博弈的联盟系统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5"/>
          <p:cNvSpPr/>
          <p:nvPr>
            <p:custDataLst>
              <p:tags r:id="rId4"/>
            </p:custDataLst>
          </p:nvPr>
        </p:nvSpPr>
        <p:spPr>
          <a:xfrm>
            <a:off x="1241880" y="1589091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7"/>
          <p:cNvSpPr/>
          <p:nvPr>
            <p:custDataLst>
              <p:tags r:id="rId5"/>
            </p:custDataLst>
          </p:nvPr>
        </p:nvSpPr>
        <p:spPr>
          <a:xfrm>
            <a:off x="2150002" y="3168460"/>
            <a:ext cx="9000709" cy="6426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在联盟系统中，主力智能体负责主要的游戏策略，剥削者智能体专门针对主力的弱点进行训练，而反剥削者则尝试防御剥削者的攻击。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8"/>
          <p:cNvSpPr/>
          <p:nvPr>
            <p:custDataLst>
              <p:tags r:id="rId6"/>
            </p:custDataLst>
          </p:nvPr>
        </p:nvSpPr>
        <p:spPr>
          <a:xfrm>
            <a:off x="2149366" y="2704239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主力、剥削者和反剥削者的角色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9"/>
          <p:cNvSpPr/>
          <p:nvPr>
            <p:custDataLst>
              <p:tags r:id="rId7"/>
            </p:custDataLst>
          </p:nvPr>
        </p:nvSpPr>
        <p:spPr>
          <a:xfrm>
            <a:off x="1250136" y="2770919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0"/>
          <p:cNvSpPr/>
          <p:nvPr>
            <p:custDataLst>
              <p:tags r:id="rId8"/>
            </p:custDataLst>
          </p:nvPr>
        </p:nvSpPr>
        <p:spPr>
          <a:xfrm>
            <a:off x="2141111" y="4359179"/>
            <a:ext cx="9000709" cy="6426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这种联盟系统模拟了非零和博弈下的复杂博弈场，使得策略生态不断演化，涌现出多种游戏风格与战术。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1"/>
          <p:cNvSpPr/>
          <p:nvPr>
            <p:custDataLst>
              <p:tags r:id="rId9"/>
            </p:custDataLst>
          </p:nvPr>
        </p:nvSpPr>
        <p:spPr>
          <a:xfrm>
            <a:off x="2140476" y="3895592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非零和博弈下的策略演化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12"/>
          <p:cNvSpPr/>
          <p:nvPr>
            <p:custDataLst>
              <p:tags r:id="rId10"/>
            </p:custDataLst>
          </p:nvPr>
        </p:nvSpPr>
        <p:spPr>
          <a:xfrm>
            <a:off x="1241245" y="3961638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19"/>
          <p:cNvSpPr/>
          <p:nvPr>
            <p:custDataLst>
              <p:tags r:id="rId11"/>
            </p:custDataLst>
          </p:nvPr>
        </p:nvSpPr>
        <p:spPr>
          <a:xfrm>
            <a:off x="2150002" y="5511795"/>
            <a:ext cx="9000709" cy="6426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由于联盟系统中策略的多样化和动态博弈环境，AlphaStar 能够演化出多种战术，从而实现更强的泛化能力和抗剥削能力。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0"/>
          <p:cNvSpPr/>
          <p:nvPr>
            <p:custDataLst>
              <p:tags r:id="rId12"/>
            </p:custDataLst>
          </p:nvPr>
        </p:nvSpPr>
        <p:spPr>
          <a:xfrm>
            <a:off x="2149366" y="5047573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多样化战术的涌现与泛化能力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1"/>
          <p:cNvSpPr/>
          <p:nvPr>
            <p:custDataLst>
              <p:tags r:id="rId13"/>
            </p:custDataLst>
          </p:nvPr>
        </p:nvSpPr>
        <p:spPr>
          <a:xfrm>
            <a:off x="1250136" y="5114253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9" name="任意多边形: 形状 12"/>
          <p:cNvSpPr/>
          <p:nvPr>
            <p:custDataLst>
              <p:tags r:id="rId2"/>
            </p:custDataLst>
          </p:nvPr>
        </p:nvSpPr>
        <p:spPr>
          <a:xfrm>
            <a:off x="857885" y="3218180"/>
            <a:ext cx="2376000" cy="2700020"/>
          </a:xfrm>
          <a:prstGeom prst="snip1Rect">
            <a:avLst/>
          </a:prstGeom>
          <a:solidFill>
            <a:srgbClr val="FFFFFF"/>
          </a:solidFill>
          <a:ln w="50800">
            <a:gradFill>
              <a:gsLst>
                <a:gs pos="0">
                  <a:schemeClr val="accent3">
                    <a:lumMod val="20000"/>
                    <a:lumOff val="80000"/>
                    <a:alpha val="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162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6" name="序号"/>
          <p:cNvSpPr txBox="1"/>
          <p:nvPr>
            <p:custDataLst>
              <p:tags r:id="rId3"/>
            </p:custDataLst>
          </p:nvPr>
        </p:nvSpPr>
        <p:spPr>
          <a:xfrm>
            <a:off x="1000800" y="3520050"/>
            <a:ext cx="972000" cy="583200"/>
          </a:xfrm>
          <a:prstGeom prst="rect">
            <a:avLst/>
          </a:prstGeom>
          <a:noFill/>
        </p:spPr>
        <p:txBody>
          <a:bodyPr wrap="none" lIns="90000" tIns="46800" rIns="90000" bIns="46800" rtlCol="0" anchor="t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01.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项标题"/>
          <p:cNvSpPr txBox="1"/>
          <p:nvPr>
            <p:custDataLst>
              <p:tags r:id="rId4"/>
            </p:custDataLst>
          </p:nvPr>
        </p:nvSpPr>
        <p:spPr>
          <a:xfrm>
            <a:off x="964800" y="4153650"/>
            <a:ext cx="2376000" cy="730800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1900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引言</a:t>
            </a:r>
            <a:endParaRPr lang="zh-CN" altLang="en-US" sz="1900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5"/>
            </p:custDataLst>
          </p:nvPr>
        </p:nvCxnSpPr>
        <p:spPr>
          <a:xfrm>
            <a:off x="1119505" y="5078095"/>
            <a:ext cx="413385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: 形状 12"/>
          <p:cNvSpPr/>
          <p:nvPr>
            <p:custDataLst>
              <p:tags r:id="rId6"/>
            </p:custDataLst>
          </p:nvPr>
        </p:nvSpPr>
        <p:spPr>
          <a:xfrm>
            <a:off x="3454167" y="3218180"/>
            <a:ext cx="2376000" cy="2700020"/>
          </a:xfrm>
          <a:prstGeom prst="snip1Rect">
            <a:avLst/>
          </a:prstGeom>
          <a:solidFill>
            <a:srgbClr val="FFFFFF"/>
          </a:solidFill>
          <a:ln w="50800">
            <a:gradFill>
              <a:gsLst>
                <a:gs pos="0">
                  <a:schemeClr val="accent3">
                    <a:lumMod val="20000"/>
                    <a:lumOff val="80000"/>
                    <a:alpha val="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162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5" name="序号"/>
          <p:cNvSpPr txBox="1"/>
          <p:nvPr>
            <p:custDataLst>
              <p:tags r:id="rId7"/>
            </p:custDataLst>
          </p:nvPr>
        </p:nvSpPr>
        <p:spPr>
          <a:xfrm>
            <a:off x="3597082" y="3520050"/>
            <a:ext cx="972000" cy="583200"/>
          </a:xfrm>
          <a:prstGeom prst="rect">
            <a:avLst/>
          </a:prstGeom>
          <a:noFill/>
        </p:spPr>
        <p:txBody>
          <a:bodyPr wrap="none" lIns="90000" tIns="46800" rIns="90000" bIns="46800" rtlCol="0" anchor="t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02.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项标题"/>
          <p:cNvSpPr txBox="1"/>
          <p:nvPr>
            <p:custDataLst>
              <p:tags r:id="rId8"/>
            </p:custDataLst>
          </p:nvPr>
        </p:nvSpPr>
        <p:spPr>
          <a:xfrm>
            <a:off x="3561082" y="4153650"/>
            <a:ext cx="2376000" cy="730800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1900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博弈</a:t>
            </a:r>
            <a:r>
              <a:rPr lang="zh-CN" altLang="en-US" sz="1900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思想</a:t>
            </a:r>
            <a:endParaRPr lang="zh-CN" altLang="en-US" sz="1900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>
            <a:off x="3715787" y="5078095"/>
            <a:ext cx="413385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2"/>
          <p:cNvSpPr/>
          <p:nvPr>
            <p:custDataLst>
              <p:tags r:id="rId10"/>
            </p:custDataLst>
          </p:nvPr>
        </p:nvSpPr>
        <p:spPr>
          <a:xfrm>
            <a:off x="6050449" y="3218180"/>
            <a:ext cx="2376000" cy="2700020"/>
          </a:xfrm>
          <a:prstGeom prst="snip1Rect">
            <a:avLst/>
          </a:prstGeom>
          <a:solidFill>
            <a:srgbClr val="FFFFFF"/>
          </a:solidFill>
          <a:ln w="50800">
            <a:gradFill>
              <a:gsLst>
                <a:gs pos="0">
                  <a:schemeClr val="accent3">
                    <a:lumMod val="20000"/>
                    <a:lumOff val="80000"/>
                    <a:alpha val="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162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5" name="序号"/>
          <p:cNvSpPr txBox="1"/>
          <p:nvPr>
            <p:custDataLst>
              <p:tags r:id="rId11"/>
            </p:custDataLst>
          </p:nvPr>
        </p:nvSpPr>
        <p:spPr>
          <a:xfrm>
            <a:off x="6193364" y="3520050"/>
            <a:ext cx="972000" cy="583200"/>
          </a:xfrm>
          <a:prstGeom prst="rect">
            <a:avLst/>
          </a:prstGeom>
          <a:noFill/>
        </p:spPr>
        <p:txBody>
          <a:bodyPr wrap="none" lIns="90000" tIns="46800" rIns="90000" bIns="46800" rtlCol="0" anchor="t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03.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2"/>
            </p:custDataLst>
          </p:nvPr>
        </p:nvCxnSpPr>
        <p:spPr>
          <a:xfrm>
            <a:off x="6312069" y="5078095"/>
            <a:ext cx="413385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2"/>
          <p:cNvSpPr/>
          <p:nvPr>
            <p:custDataLst>
              <p:tags r:id="rId13"/>
            </p:custDataLst>
          </p:nvPr>
        </p:nvSpPr>
        <p:spPr>
          <a:xfrm>
            <a:off x="8646730" y="3218180"/>
            <a:ext cx="2376000" cy="2700020"/>
          </a:xfrm>
          <a:prstGeom prst="snip1Rect">
            <a:avLst/>
          </a:prstGeom>
          <a:solidFill>
            <a:srgbClr val="FFFFFF"/>
          </a:solidFill>
          <a:ln w="50800">
            <a:gradFill>
              <a:gsLst>
                <a:gs pos="0">
                  <a:schemeClr val="accent3">
                    <a:lumMod val="20000"/>
                    <a:lumOff val="80000"/>
                    <a:alpha val="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16200000" scaled="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0" name="序号"/>
          <p:cNvSpPr txBox="1"/>
          <p:nvPr>
            <p:custDataLst>
              <p:tags r:id="rId14"/>
            </p:custDataLst>
          </p:nvPr>
        </p:nvSpPr>
        <p:spPr>
          <a:xfrm>
            <a:off x="8789645" y="3520050"/>
            <a:ext cx="972000" cy="583200"/>
          </a:xfrm>
          <a:prstGeom prst="rect">
            <a:avLst/>
          </a:prstGeom>
          <a:noFill/>
        </p:spPr>
        <p:txBody>
          <a:bodyPr wrap="none" lIns="90000" tIns="46800" rIns="90000" bIns="46800" rtlCol="0" anchor="t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04.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项标题"/>
          <p:cNvSpPr txBox="1"/>
          <p:nvPr>
            <p:custDataLst>
              <p:tags r:id="rId15"/>
            </p:custDataLst>
          </p:nvPr>
        </p:nvSpPr>
        <p:spPr>
          <a:xfrm>
            <a:off x="6264445" y="4153650"/>
            <a:ext cx="2376000" cy="730800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1900" spc="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策略联盟机制的博弈解释</a:t>
            </a:r>
            <a:endParaRPr lang="zh-CN" altLang="en-US" sz="1900" spc="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6"/>
            </p:custDataLst>
          </p:nvPr>
        </p:nvCxnSpPr>
        <p:spPr>
          <a:xfrm>
            <a:off x="8908350" y="5078095"/>
            <a:ext cx="413385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剥削者机制与系统自我优化</a:t>
            </a:r>
            <a:endParaRPr lang="zh-CN" altLang="en-US"/>
          </a:p>
        </p:txBody>
      </p:sp>
      <p:pic>
        <p:nvPicPr>
          <p:cNvPr id="8" name="图片 20" descr="/data/temp/4cf9f43a-3bc1-11f0-bce4-1a6ac26a174d.jpg@base@tag=imgScale&amp;m=1&amp;w=448&amp;h=405&amp;q=954cf9f43a-3bc1-11f0-bce4-1a6ac26a174d"/>
          <p:cNvPicPr/>
          <p:nvPr>
            <p:custDataLst>
              <p:tags r:id="rId2"/>
            </p:custDataLst>
          </p:nvPr>
        </p:nvPicPr>
        <p:blipFill rotWithShape="1">
          <a:blip r:embed="rId3"/>
          <a:srcRect t="4747" b="4747"/>
          <a:stretch>
            <a:fillRect/>
          </a:stretch>
        </p:blipFill>
        <p:spPr>
          <a:xfrm>
            <a:off x="6026627" y="1613112"/>
            <a:ext cx="1612748" cy="1459619"/>
          </a:xfrm>
          <a:custGeom>
            <a:avLst/>
            <a:gdLst>
              <a:gd name="connsiteX0" fmla="*/ 523564 w 1612801"/>
              <a:gd name="connsiteY0" fmla="*/ 0 h 1459667"/>
              <a:gd name="connsiteX1" fmla="*/ 1089218 w 1612801"/>
              <a:gd name="connsiteY1" fmla="*/ 0 h 1459667"/>
              <a:gd name="connsiteX2" fmla="*/ 1297027 w 1612801"/>
              <a:gd name="connsiteY2" fmla="*/ 119965 h 1459667"/>
              <a:gd name="connsiteX3" fmla="*/ 1579857 w 1612801"/>
              <a:gd name="connsiteY3" fmla="*/ 609835 h 1459667"/>
              <a:gd name="connsiteX4" fmla="*/ 1579877 w 1612801"/>
              <a:gd name="connsiteY4" fmla="*/ 849799 h 1459667"/>
              <a:gd name="connsiteX5" fmla="*/ 1297045 w 1612801"/>
              <a:gd name="connsiteY5" fmla="*/ 1339668 h 1459667"/>
              <a:gd name="connsiteX6" fmla="*/ 1089239 w 1612801"/>
              <a:gd name="connsiteY6" fmla="*/ 1459667 h 1459667"/>
              <a:gd name="connsiteX7" fmla="*/ 523584 w 1612801"/>
              <a:gd name="connsiteY7" fmla="*/ 1459667 h 1459667"/>
              <a:gd name="connsiteX8" fmla="*/ 315776 w 1612801"/>
              <a:gd name="connsiteY8" fmla="*/ 1339702 h 1459667"/>
              <a:gd name="connsiteX9" fmla="*/ 32944 w 1612801"/>
              <a:gd name="connsiteY9" fmla="*/ 849833 h 1459667"/>
              <a:gd name="connsiteX10" fmla="*/ 32925 w 1612801"/>
              <a:gd name="connsiteY10" fmla="*/ 609869 h 1459667"/>
              <a:gd name="connsiteX11" fmla="*/ 315756 w 1612801"/>
              <a:gd name="connsiteY11" fmla="*/ 119999 h 1459667"/>
              <a:gd name="connsiteX12" fmla="*/ 523564 w 1612801"/>
              <a:gd name="connsiteY12" fmla="*/ 0 h 14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2801" h="1459667">
                <a:moveTo>
                  <a:pt x="523564" y="0"/>
                </a:moveTo>
                <a:cubicBezTo>
                  <a:pt x="611386" y="1"/>
                  <a:pt x="1001395" y="1"/>
                  <a:pt x="1089218" y="0"/>
                </a:cubicBezTo>
                <a:cubicBezTo>
                  <a:pt x="1177042" y="1"/>
                  <a:pt x="1253114" y="43909"/>
                  <a:pt x="1297027" y="119965"/>
                </a:cubicBezTo>
                <a:cubicBezTo>
                  <a:pt x="1340938" y="196023"/>
                  <a:pt x="1535945" y="533779"/>
                  <a:pt x="1579857" y="609835"/>
                </a:cubicBezTo>
                <a:cubicBezTo>
                  <a:pt x="1623769" y="685893"/>
                  <a:pt x="1623789" y="773744"/>
                  <a:pt x="1579877" y="849799"/>
                </a:cubicBezTo>
                <a:cubicBezTo>
                  <a:pt x="1535964" y="925857"/>
                  <a:pt x="1340957" y="1263613"/>
                  <a:pt x="1297045" y="1339668"/>
                </a:cubicBezTo>
                <a:cubicBezTo>
                  <a:pt x="1253134" y="1415727"/>
                  <a:pt x="1177061" y="1459668"/>
                  <a:pt x="1089239" y="1459667"/>
                </a:cubicBezTo>
                <a:cubicBezTo>
                  <a:pt x="1001416" y="1459668"/>
                  <a:pt x="611407" y="1459668"/>
                  <a:pt x="523584" y="1459667"/>
                </a:cubicBezTo>
                <a:cubicBezTo>
                  <a:pt x="435760" y="1459668"/>
                  <a:pt x="359687" y="1415759"/>
                  <a:pt x="315776" y="1339702"/>
                </a:cubicBezTo>
                <a:cubicBezTo>
                  <a:pt x="271864" y="1263646"/>
                  <a:pt x="76857" y="925890"/>
                  <a:pt x="32944" y="849833"/>
                </a:cubicBezTo>
                <a:cubicBezTo>
                  <a:pt x="-10968" y="773776"/>
                  <a:pt x="-10987" y="685925"/>
                  <a:pt x="32925" y="609869"/>
                </a:cubicBezTo>
                <a:cubicBezTo>
                  <a:pt x="76837" y="533812"/>
                  <a:pt x="271844" y="196057"/>
                  <a:pt x="315756" y="119999"/>
                </a:cubicBezTo>
                <a:cubicBezTo>
                  <a:pt x="359669" y="43943"/>
                  <a:pt x="435740" y="1"/>
                  <a:pt x="523564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2" name="图片 21" descr="/data/temp/4cf9f4c8-3bc1-11f0-bce4-1a6ac26a174d.jpg@base@tag=imgScale&amp;m=1&amp;w=448&amp;h=405&amp;q=954cf9f4c8-3bc1-11f0-bce4-1a6ac26a174d"/>
          <p:cNvPicPr/>
          <p:nvPr>
            <p:custDataLst>
              <p:tags r:id="rId4"/>
            </p:custDataLst>
          </p:nvPr>
        </p:nvPicPr>
        <p:blipFill rotWithShape="1">
          <a:blip r:embed="rId5"/>
          <a:srcRect l="7757" t="516" r="16771" b="19035"/>
          <a:stretch>
            <a:fillRect/>
          </a:stretch>
        </p:blipFill>
        <p:spPr>
          <a:xfrm>
            <a:off x="4510933" y="2531292"/>
            <a:ext cx="1612748" cy="1459619"/>
          </a:xfrm>
          <a:custGeom>
            <a:avLst/>
            <a:gdLst>
              <a:gd name="connsiteX0" fmla="*/ 523564 w 1612801"/>
              <a:gd name="connsiteY0" fmla="*/ 0 h 1459667"/>
              <a:gd name="connsiteX1" fmla="*/ 1089218 w 1612801"/>
              <a:gd name="connsiteY1" fmla="*/ 0 h 1459667"/>
              <a:gd name="connsiteX2" fmla="*/ 1297027 w 1612801"/>
              <a:gd name="connsiteY2" fmla="*/ 119965 h 1459667"/>
              <a:gd name="connsiteX3" fmla="*/ 1579857 w 1612801"/>
              <a:gd name="connsiteY3" fmla="*/ 609835 h 1459667"/>
              <a:gd name="connsiteX4" fmla="*/ 1579877 w 1612801"/>
              <a:gd name="connsiteY4" fmla="*/ 849799 h 1459667"/>
              <a:gd name="connsiteX5" fmla="*/ 1297045 w 1612801"/>
              <a:gd name="connsiteY5" fmla="*/ 1339668 h 1459667"/>
              <a:gd name="connsiteX6" fmla="*/ 1089239 w 1612801"/>
              <a:gd name="connsiteY6" fmla="*/ 1459667 h 1459667"/>
              <a:gd name="connsiteX7" fmla="*/ 523584 w 1612801"/>
              <a:gd name="connsiteY7" fmla="*/ 1459667 h 1459667"/>
              <a:gd name="connsiteX8" fmla="*/ 315776 w 1612801"/>
              <a:gd name="connsiteY8" fmla="*/ 1339702 h 1459667"/>
              <a:gd name="connsiteX9" fmla="*/ 32944 w 1612801"/>
              <a:gd name="connsiteY9" fmla="*/ 849833 h 1459667"/>
              <a:gd name="connsiteX10" fmla="*/ 32925 w 1612801"/>
              <a:gd name="connsiteY10" fmla="*/ 609869 h 1459667"/>
              <a:gd name="connsiteX11" fmla="*/ 315756 w 1612801"/>
              <a:gd name="connsiteY11" fmla="*/ 119999 h 1459667"/>
              <a:gd name="connsiteX12" fmla="*/ 523564 w 1612801"/>
              <a:gd name="connsiteY12" fmla="*/ 0 h 14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2801" h="1459667">
                <a:moveTo>
                  <a:pt x="523564" y="0"/>
                </a:moveTo>
                <a:cubicBezTo>
                  <a:pt x="611386" y="1"/>
                  <a:pt x="1001395" y="1"/>
                  <a:pt x="1089218" y="0"/>
                </a:cubicBezTo>
                <a:cubicBezTo>
                  <a:pt x="1177042" y="1"/>
                  <a:pt x="1253114" y="43910"/>
                  <a:pt x="1297027" y="119965"/>
                </a:cubicBezTo>
                <a:cubicBezTo>
                  <a:pt x="1340938" y="196023"/>
                  <a:pt x="1535945" y="533779"/>
                  <a:pt x="1579857" y="609835"/>
                </a:cubicBezTo>
                <a:cubicBezTo>
                  <a:pt x="1623769" y="685893"/>
                  <a:pt x="1623789" y="773744"/>
                  <a:pt x="1579877" y="849799"/>
                </a:cubicBezTo>
                <a:cubicBezTo>
                  <a:pt x="1535964" y="925857"/>
                  <a:pt x="1340957" y="1263613"/>
                  <a:pt x="1297045" y="1339668"/>
                </a:cubicBezTo>
                <a:cubicBezTo>
                  <a:pt x="1253134" y="1415727"/>
                  <a:pt x="1177061" y="1459668"/>
                  <a:pt x="1089239" y="1459667"/>
                </a:cubicBezTo>
                <a:cubicBezTo>
                  <a:pt x="1001416" y="1459668"/>
                  <a:pt x="611407" y="1459668"/>
                  <a:pt x="523584" y="1459667"/>
                </a:cubicBezTo>
                <a:cubicBezTo>
                  <a:pt x="435760" y="1459668"/>
                  <a:pt x="359687" y="1415759"/>
                  <a:pt x="315776" y="1339702"/>
                </a:cubicBezTo>
                <a:cubicBezTo>
                  <a:pt x="271864" y="1263646"/>
                  <a:pt x="76857" y="925890"/>
                  <a:pt x="32944" y="849833"/>
                </a:cubicBezTo>
                <a:cubicBezTo>
                  <a:pt x="-10968" y="773776"/>
                  <a:pt x="-10987" y="685925"/>
                  <a:pt x="32925" y="609869"/>
                </a:cubicBezTo>
                <a:cubicBezTo>
                  <a:pt x="76837" y="533812"/>
                  <a:pt x="271844" y="196057"/>
                  <a:pt x="315756" y="119999"/>
                </a:cubicBezTo>
                <a:cubicBezTo>
                  <a:pt x="359669" y="43943"/>
                  <a:pt x="435740" y="1"/>
                  <a:pt x="523564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3" name="图片 23" descr="/data/temp/4cf9f421-3bc1-11f0-bce4-1a6ac26a174d.jpg@base@tag=imgScale&amp;m=1&amp;w=448&amp;h=405&amp;q=954cf9f421-3bc1-11f0-bce4-1a6ac26a174d"/>
          <p:cNvPicPr/>
          <p:nvPr>
            <p:custDataLst>
              <p:tags r:id="rId6"/>
            </p:custDataLst>
          </p:nvPr>
        </p:nvPicPr>
        <p:blipFill rotWithShape="1">
          <a:blip r:embed="rId7"/>
          <a:srcRect t="4747" b="4747"/>
          <a:stretch>
            <a:fillRect/>
          </a:stretch>
        </p:blipFill>
        <p:spPr>
          <a:xfrm>
            <a:off x="6060916" y="3383434"/>
            <a:ext cx="1612748" cy="1459619"/>
          </a:xfrm>
          <a:custGeom>
            <a:avLst/>
            <a:gdLst>
              <a:gd name="connsiteX0" fmla="*/ 523564 w 1612801"/>
              <a:gd name="connsiteY0" fmla="*/ 0 h 1459667"/>
              <a:gd name="connsiteX1" fmla="*/ 1089218 w 1612801"/>
              <a:gd name="connsiteY1" fmla="*/ 0 h 1459667"/>
              <a:gd name="connsiteX2" fmla="*/ 1297027 w 1612801"/>
              <a:gd name="connsiteY2" fmla="*/ 119965 h 1459667"/>
              <a:gd name="connsiteX3" fmla="*/ 1579857 w 1612801"/>
              <a:gd name="connsiteY3" fmla="*/ 609835 h 1459667"/>
              <a:gd name="connsiteX4" fmla="*/ 1579877 w 1612801"/>
              <a:gd name="connsiteY4" fmla="*/ 849799 h 1459667"/>
              <a:gd name="connsiteX5" fmla="*/ 1297045 w 1612801"/>
              <a:gd name="connsiteY5" fmla="*/ 1339668 h 1459667"/>
              <a:gd name="connsiteX6" fmla="*/ 1089239 w 1612801"/>
              <a:gd name="connsiteY6" fmla="*/ 1459667 h 1459667"/>
              <a:gd name="connsiteX7" fmla="*/ 523584 w 1612801"/>
              <a:gd name="connsiteY7" fmla="*/ 1459667 h 1459667"/>
              <a:gd name="connsiteX8" fmla="*/ 315776 w 1612801"/>
              <a:gd name="connsiteY8" fmla="*/ 1339702 h 1459667"/>
              <a:gd name="connsiteX9" fmla="*/ 32944 w 1612801"/>
              <a:gd name="connsiteY9" fmla="*/ 849833 h 1459667"/>
              <a:gd name="connsiteX10" fmla="*/ 32925 w 1612801"/>
              <a:gd name="connsiteY10" fmla="*/ 609869 h 1459667"/>
              <a:gd name="connsiteX11" fmla="*/ 315756 w 1612801"/>
              <a:gd name="connsiteY11" fmla="*/ 119999 h 1459667"/>
              <a:gd name="connsiteX12" fmla="*/ 523564 w 1612801"/>
              <a:gd name="connsiteY12" fmla="*/ 0 h 14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2801" h="1459667">
                <a:moveTo>
                  <a:pt x="523564" y="0"/>
                </a:moveTo>
                <a:cubicBezTo>
                  <a:pt x="611386" y="1"/>
                  <a:pt x="1001395" y="1"/>
                  <a:pt x="1089218" y="0"/>
                </a:cubicBezTo>
                <a:cubicBezTo>
                  <a:pt x="1177042" y="1"/>
                  <a:pt x="1253114" y="43910"/>
                  <a:pt x="1297027" y="119965"/>
                </a:cubicBezTo>
                <a:cubicBezTo>
                  <a:pt x="1340938" y="196023"/>
                  <a:pt x="1535945" y="533779"/>
                  <a:pt x="1579857" y="609835"/>
                </a:cubicBezTo>
                <a:cubicBezTo>
                  <a:pt x="1623769" y="685893"/>
                  <a:pt x="1623789" y="773744"/>
                  <a:pt x="1579877" y="849799"/>
                </a:cubicBezTo>
                <a:cubicBezTo>
                  <a:pt x="1535964" y="925857"/>
                  <a:pt x="1340957" y="1263613"/>
                  <a:pt x="1297045" y="1339668"/>
                </a:cubicBezTo>
                <a:cubicBezTo>
                  <a:pt x="1253134" y="1415727"/>
                  <a:pt x="1177061" y="1459668"/>
                  <a:pt x="1089239" y="1459667"/>
                </a:cubicBezTo>
                <a:cubicBezTo>
                  <a:pt x="1001416" y="1459668"/>
                  <a:pt x="611407" y="1459668"/>
                  <a:pt x="523584" y="1459667"/>
                </a:cubicBezTo>
                <a:cubicBezTo>
                  <a:pt x="435760" y="1459668"/>
                  <a:pt x="359687" y="1415759"/>
                  <a:pt x="315776" y="1339702"/>
                </a:cubicBezTo>
                <a:cubicBezTo>
                  <a:pt x="271864" y="1263646"/>
                  <a:pt x="76857" y="925890"/>
                  <a:pt x="32944" y="849833"/>
                </a:cubicBezTo>
                <a:cubicBezTo>
                  <a:pt x="-10968" y="773776"/>
                  <a:pt x="-10987" y="685925"/>
                  <a:pt x="32925" y="609869"/>
                </a:cubicBezTo>
                <a:cubicBezTo>
                  <a:pt x="76837" y="533812"/>
                  <a:pt x="271844" y="196057"/>
                  <a:pt x="315756" y="119999"/>
                </a:cubicBezTo>
                <a:cubicBezTo>
                  <a:pt x="359669" y="43943"/>
                  <a:pt x="435740" y="1"/>
                  <a:pt x="523564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5" name="图片 22" descr="/data/temp/4cf9f4d2-3bc1-11f0-bce4-1a6ac26a174d.jpg@base@tag=imgScale&amp;m=1&amp;w=448&amp;h=405&amp;q=954cf9f4d2-3bc1-11f0-bce4-1a6ac26a174d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9044" b="9044"/>
          <a:stretch>
            <a:fillRect/>
          </a:stretch>
        </p:blipFill>
        <p:spPr>
          <a:xfrm>
            <a:off x="4538237" y="4287645"/>
            <a:ext cx="1612748" cy="1459619"/>
          </a:xfrm>
          <a:custGeom>
            <a:avLst/>
            <a:gdLst>
              <a:gd name="connsiteX0" fmla="*/ 523564 w 1612801"/>
              <a:gd name="connsiteY0" fmla="*/ 0 h 1459667"/>
              <a:gd name="connsiteX1" fmla="*/ 1089218 w 1612801"/>
              <a:gd name="connsiteY1" fmla="*/ 0 h 1459667"/>
              <a:gd name="connsiteX2" fmla="*/ 1297027 w 1612801"/>
              <a:gd name="connsiteY2" fmla="*/ 119965 h 1459667"/>
              <a:gd name="connsiteX3" fmla="*/ 1579857 w 1612801"/>
              <a:gd name="connsiteY3" fmla="*/ 609835 h 1459667"/>
              <a:gd name="connsiteX4" fmla="*/ 1579877 w 1612801"/>
              <a:gd name="connsiteY4" fmla="*/ 849799 h 1459667"/>
              <a:gd name="connsiteX5" fmla="*/ 1297045 w 1612801"/>
              <a:gd name="connsiteY5" fmla="*/ 1339668 h 1459667"/>
              <a:gd name="connsiteX6" fmla="*/ 1089239 w 1612801"/>
              <a:gd name="connsiteY6" fmla="*/ 1459667 h 1459667"/>
              <a:gd name="connsiteX7" fmla="*/ 523584 w 1612801"/>
              <a:gd name="connsiteY7" fmla="*/ 1459667 h 1459667"/>
              <a:gd name="connsiteX8" fmla="*/ 315776 w 1612801"/>
              <a:gd name="connsiteY8" fmla="*/ 1339702 h 1459667"/>
              <a:gd name="connsiteX9" fmla="*/ 32944 w 1612801"/>
              <a:gd name="connsiteY9" fmla="*/ 849833 h 1459667"/>
              <a:gd name="connsiteX10" fmla="*/ 32925 w 1612801"/>
              <a:gd name="connsiteY10" fmla="*/ 609869 h 1459667"/>
              <a:gd name="connsiteX11" fmla="*/ 315756 w 1612801"/>
              <a:gd name="connsiteY11" fmla="*/ 119999 h 1459667"/>
              <a:gd name="connsiteX12" fmla="*/ 523564 w 1612801"/>
              <a:gd name="connsiteY12" fmla="*/ 0 h 14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2801" h="1459667">
                <a:moveTo>
                  <a:pt x="523564" y="0"/>
                </a:moveTo>
                <a:cubicBezTo>
                  <a:pt x="611386" y="1"/>
                  <a:pt x="1001395" y="1"/>
                  <a:pt x="1089218" y="0"/>
                </a:cubicBezTo>
                <a:cubicBezTo>
                  <a:pt x="1177042" y="1"/>
                  <a:pt x="1253114" y="43910"/>
                  <a:pt x="1297027" y="119965"/>
                </a:cubicBezTo>
                <a:cubicBezTo>
                  <a:pt x="1340938" y="196023"/>
                  <a:pt x="1535945" y="533779"/>
                  <a:pt x="1579857" y="609835"/>
                </a:cubicBezTo>
                <a:cubicBezTo>
                  <a:pt x="1623769" y="685893"/>
                  <a:pt x="1623789" y="773744"/>
                  <a:pt x="1579877" y="849799"/>
                </a:cubicBezTo>
                <a:cubicBezTo>
                  <a:pt x="1535964" y="925857"/>
                  <a:pt x="1340957" y="1263613"/>
                  <a:pt x="1297045" y="1339668"/>
                </a:cubicBezTo>
                <a:cubicBezTo>
                  <a:pt x="1253134" y="1415727"/>
                  <a:pt x="1177061" y="1459668"/>
                  <a:pt x="1089239" y="1459667"/>
                </a:cubicBezTo>
                <a:cubicBezTo>
                  <a:pt x="1001416" y="1459668"/>
                  <a:pt x="611407" y="1459668"/>
                  <a:pt x="523584" y="1459667"/>
                </a:cubicBezTo>
                <a:cubicBezTo>
                  <a:pt x="435760" y="1459668"/>
                  <a:pt x="359687" y="1415759"/>
                  <a:pt x="315776" y="1339702"/>
                </a:cubicBezTo>
                <a:cubicBezTo>
                  <a:pt x="271864" y="1263646"/>
                  <a:pt x="76857" y="925890"/>
                  <a:pt x="32944" y="849833"/>
                </a:cubicBezTo>
                <a:cubicBezTo>
                  <a:pt x="-10968" y="773776"/>
                  <a:pt x="-10987" y="685926"/>
                  <a:pt x="32925" y="609869"/>
                </a:cubicBezTo>
                <a:cubicBezTo>
                  <a:pt x="76837" y="533812"/>
                  <a:pt x="271844" y="196057"/>
                  <a:pt x="315756" y="119999"/>
                </a:cubicBezTo>
                <a:cubicBezTo>
                  <a:pt x="359669" y="43943"/>
                  <a:pt x="435740" y="1"/>
                  <a:pt x="523564" y="0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>
                <a:alpha val="65000"/>
              </a:schemeClr>
            </a:solidFill>
          </a:ln>
        </p:spPr>
      </p:pic>
      <p:sp>
        <p:nvSpPr>
          <p:cNvPr id="17" name="矩形 19"/>
          <p:cNvSpPr/>
          <p:nvPr>
            <p:custDataLst>
              <p:tags r:id="rId10"/>
            </p:custDataLst>
          </p:nvPr>
        </p:nvSpPr>
        <p:spPr>
          <a:xfrm>
            <a:off x="1284604" y="2196023"/>
            <a:ext cx="2833107" cy="43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剥削者智能体的作用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"/>
          <p:cNvSpPr/>
          <p:nvPr>
            <p:custDataLst>
              <p:tags r:id="rId11"/>
            </p:custDataLst>
          </p:nvPr>
        </p:nvSpPr>
        <p:spPr>
          <a:xfrm>
            <a:off x="1283969" y="2677337"/>
            <a:ext cx="2832325" cy="1234399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剥削者智能体通过不断挑战主力智能体，迫使后者修复策略漏洞，从而提升了整个系统的鲁棒性和适应性。</a:t>
            </a:r>
            <a:endParaRPr lang="zh-CN" altLang="en-US" sz="13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6"/>
          <p:cNvSpPr/>
          <p:nvPr>
            <p:custDataLst>
              <p:tags r:id="rId12"/>
            </p:custDataLst>
          </p:nvPr>
        </p:nvSpPr>
        <p:spPr>
          <a:xfrm>
            <a:off x="1284604" y="4607039"/>
            <a:ext cx="2833107" cy="43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策略演化与反演化过程的强化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"/>
          <p:cNvSpPr/>
          <p:nvPr>
            <p:custDataLst>
              <p:tags r:id="rId13"/>
            </p:custDataLst>
          </p:nvPr>
        </p:nvSpPr>
        <p:spPr>
          <a:xfrm>
            <a:off x="1283969" y="5081369"/>
            <a:ext cx="2833107" cy="1234399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AlphaStar 的剥削者机制强化了博弈动态中的策略演化与反演化过程，确保系统在面对多样化挑战时能够持续自我优化并保持稳固。</a:t>
            </a:r>
            <a:endParaRPr lang="zh-CN" altLang="en-US" sz="13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26" name="直接连接符 8"/>
          <p:cNvCxnSpPr/>
          <p:nvPr>
            <p:custDataLst>
              <p:tags r:id="rId14"/>
            </p:custDataLst>
          </p:nvPr>
        </p:nvCxnSpPr>
        <p:spPr>
          <a:xfrm>
            <a:off x="1295399" y="2632889"/>
            <a:ext cx="3455887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9"/>
          <p:cNvCxnSpPr/>
          <p:nvPr>
            <p:custDataLst>
              <p:tags r:id="rId15"/>
            </p:custDataLst>
          </p:nvPr>
        </p:nvCxnSpPr>
        <p:spPr>
          <a:xfrm>
            <a:off x="1295399" y="5045175"/>
            <a:ext cx="3167896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15"/>
          <p:cNvSpPr/>
          <p:nvPr>
            <p:custDataLst>
              <p:tags r:id="rId16"/>
            </p:custDataLst>
          </p:nvPr>
        </p:nvSpPr>
        <p:spPr>
          <a:xfrm>
            <a:off x="8087136" y="1599778"/>
            <a:ext cx="2828344" cy="43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最优响应策略的实现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4"/>
          <p:cNvSpPr/>
          <p:nvPr>
            <p:custDataLst>
              <p:tags r:id="rId17"/>
            </p:custDataLst>
          </p:nvPr>
        </p:nvSpPr>
        <p:spPr>
          <a:xfrm>
            <a:off x="8087136" y="2074107"/>
            <a:ext cx="2833107" cy="1234399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剥削者智能体的引入是基于博弈论中的“最优响应”思想，它们专门针对主力智能体的弱点进行训练，推动系统不断优化。</a:t>
            </a:r>
            <a:endParaRPr lang="zh-CN" altLang="en-US" sz="13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1" name="矩形 28"/>
          <p:cNvSpPr/>
          <p:nvPr>
            <p:custDataLst>
              <p:tags r:id="rId18"/>
            </p:custDataLst>
          </p:nvPr>
        </p:nvSpPr>
        <p:spPr>
          <a:xfrm>
            <a:off x="8082056" y="3740293"/>
            <a:ext cx="2833107" cy="43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71755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策略漏洞的修复与鲁棒性提升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矩形 5"/>
          <p:cNvSpPr/>
          <p:nvPr>
            <p:custDataLst>
              <p:tags r:id="rId19"/>
            </p:custDataLst>
          </p:nvPr>
        </p:nvSpPr>
        <p:spPr>
          <a:xfrm>
            <a:off x="8087136" y="4214622"/>
            <a:ext cx="2833107" cy="1234399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在剥削者机制的驱动下，主力智能体不断识别并修复策略上的漏洞，这一过程显著提升了系统的鲁棒性。</a:t>
            </a:r>
            <a:endParaRPr lang="zh-CN" altLang="en-US" sz="13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3" name="直接连接符 10"/>
          <p:cNvCxnSpPr/>
          <p:nvPr>
            <p:custDataLst>
              <p:tags r:id="rId20"/>
            </p:custDataLst>
          </p:nvPr>
        </p:nvCxnSpPr>
        <p:spPr>
          <a:xfrm>
            <a:off x="7575343" y="2038548"/>
            <a:ext cx="3334810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13"/>
          <p:cNvCxnSpPr/>
          <p:nvPr>
            <p:custDataLst>
              <p:tags r:id="rId21"/>
            </p:custDataLst>
          </p:nvPr>
        </p:nvCxnSpPr>
        <p:spPr>
          <a:xfrm>
            <a:off x="7727738" y="4175253"/>
            <a:ext cx="3182199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汇报人: </a:t>
            </a:r>
            <a:r>
              <a:rPr lang="zh-CN" altLang="en-US"/>
              <a:t>王家宝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引言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ONE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986155" y="230505"/>
            <a:ext cx="43167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星际争霸</a:t>
            </a:r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33220" y="1429385"/>
            <a:ext cx="8128635" cy="50920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91920" y="413975"/>
            <a:ext cx="10800000" cy="720000"/>
          </a:xfrm>
        </p:spPr>
        <p:txBody>
          <a:bodyPr/>
          <a:lstStyle/>
          <a:p>
            <a:r>
              <a:rPr lang="zh-CN" altLang="en-US"/>
              <a:t>为什么选择星际争霸</a:t>
            </a:r>
            <a:r>
              <a:rPr lang="en-US" altLang="zh-CN"/>
              <a:t>2</a:t>
            </a:r>
            <a:r>
              <a:rPr lang="zh-CN" altLang="en-US">
                <a:ea typeface="宋体" panose="02010600030101010101" pitchFamily="2" charset="-122"/>
              </a:rPr>
              <a:t>？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2"/>
            </p:custDataLst>
          </p:nvPr>
        </p:nvSpPr>
        <p:spPr>
          <a:xfrm>
            <a:off x="961406" y="1675326"/>
            <a:ext cx="793797" cy="7779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2040271" y="1843023"/>
            <a:ext cx="44928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极高的环境复杂度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4"/>
            </p:custDataLst>
          </p:nvPr>
        </p:nvSpPr>
        <p:spPr>
          <a:xfrm>
            <a:off x="961106" y="2947866"/>
            <a:ext cx="793797" cy="7779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2039971" y="3114928"/>
            <a:ext cx="44928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部分可观博弈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961106" y="4220406"/>
            <a:ext cx="793797" cy="7779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2039971" y="4386833"/>
            <a:ext cx="44928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非传递性策略结构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8" name="圆角矩形 17"/>
          <p:cNvSpPr/>
          <p:nvPr>
            <p:custDataLst>
              <p:tags r:id="rId8"/>
            </p:custDataLst>
          </p:nvPr>
        </p:nvSpPr>
        <p:spPr>
          <a:xfrm>
            <a:off x="961106" y="5492946"/>
            <a:ext cx="793797" cy="77792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2039971" y="5658738"/>
            <a:ext cx="44928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支持标准接口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博弈</a:t>
            </a:r>
            <a:r>
              <a:rPr lang="zh-CN" altLang="en-US"/>
              <a:t>思想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PART TWO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5529424" y="-635"/>
            <a:ext cx="4985109" cy="6868273"/>
          </a:xfrm>
          <a:custGeom>
            <a:avLst/>
            <a:gdLst>
              <a:gd name="connsiteX0" fmla="*/ 1825912 w 4985109"/>
              <a:gd name="connsiteY0" fmla="*/ 0 h 6868273"/>
              <a:gd name="connsiteX1" fmla="*/ 4985109 w 4985109"/>
              <a:gd name="connsiteY1" fmla="*/ 0 h 6868273"/>
              <a:gd name="connsiteX2" fmla="*/ 3159197 w 4985109"/>
              <a:gd name="connsiteY2" fmla="*/ 6868273 h 6868273"/>
              <a:gd name="connsiteX3" fmla="*/ 0 w 4985109"/>
              <a:gd name="connsiteY3" fmla="*/ 6868273 h 6868273"/>
              <a:gd name="connsiteX4" fmla="*/ 1825912 w 4985109"/>
              <a:gd name="connsiteY4" fmla="*/ 0 h 686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5109" h="6868273">
                <a:moveTo>
                  <a:pt x="1825912" y="0"/>
                </a:moveTo>
                <a:lnTo>
                  <a:pt x="4985109" y="0"/>
                </a:lnTo>
                <a:lnTo>
                  <a:pt x="3159197" y="6868273"/>
                </a:lnTo>
                <a:lnTo>
                  <a:pt x="0" y="6868273"/>
                </a:lnTo>
                <a:lnTo>
                  <a:pt x="1825912" y="0"/>
                </a:lnTo>
                <a:close/>
              </a:path>
            </a:pathLst>
          </a:custGeom>
          <a:gradFill flip="none" rotWithShape="1">
            <a:gsLst>
              <a:gs pos="63300">
                <a:schemeClr val="accent1">
                  <a:lumMod val="20000"/>
                  <a:lumOff val="80000"/>
                </a:schemeClr>
              </a:gs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2355" y="934085"/>
            <a:ext cx="4079240" cy="1422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4000" dirty="0">
                <a:latin typeface="+mn-ea"/>
                <a:ea typeface="+mn-ea"/>
              </a:rPr>
              <a:t>非传递性策略与混合纳什均衡</a:t>
            </a:r>
            <a:endParaRPr lang="zh-CN" altLang="en-US" sz="4000" dirty="0">
              <a:latin typeface="+mn-ea"/>
              <a:ea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1062355" y="2596515"/>
            <a:ext cx="39846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062355" y="3163570"/>
            <a:ext cx="5080000" cy="207454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2400"/>
              <a:t>在复杂对抗中常存在非传递性关系（如 </a:t>
            </a:r>
            <a:r>
              <a:rPr lang="en-US" altLang="zh-CN" sz="2400"/>
              <a:t>A &gt; B, B &gt; C, </a:t>
            </a:r>
            <a:r>
              <a:rPr lang="zh-CN" altLang="en-US" sz="2400"/>
              <a:t>但 </a:t>
            </a:r>
            <a:r>
              <a:rPr lang="en-US" altLang="zh-CN" sz="2400"/>
              <a:t>C &gt; A</a:t>
            </a:r>
            <a:r>
              <a:rPr lang="zh-CN" altLang="en-US" sz="2400"/>
              <a:t>），这使得单一策略不具备压倒性优势。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最优策略应是混合策略，即以一定概率在多个策略之间选择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7176135" y="1380490"/>
            <a:ext cx="3668395" cy="31457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03605" y="1228725"/>
            <a:ext cx="9316085" cy="3863340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使用多种风格不同的智能体（如激进型、防守型、运营型）组成“策略集合”。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出战时从策略集合中采样（</a:t>
            </a:r>
            <a:r>
              <a:rPr lang="en-US" altLang="zh-CN" sz="2400"/>
              <a:t>stochastic sampling</a:t>
            </a:r>
            <a:r>
              <a:rPr lang="zh-CN" altLang="en-US" sz="2400"/>
              <a:t>），避免被单一剥削。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训练目标不是击败所有人，而是逼近混合纳什均衡，稳定地应对各种类型对手。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5529424" y="-635"/>
            <a:ext cx="4985109" cy="6868273"/>
          </a:xfrm>
          <a:custGeom>
            <a:avLst/>
            <a:gdLst>
              <a:gd name="connsiteX0" fmla="*/ 1825912 w 4985109"/>
              <a:gd name="connsiteY0" fmla="*/ 0 h 6868273"/>
              <a:gd name="connsiteX1" fmla="*/ 4985109 w 4985109"/>
              <a:gd name="connsiteY1" fmla="*/ 0 h 6868273"/>
              <a:gd name="connsiteX2" fmla="*/ 3159197 w 4985109"/>
              <a:gd name="connsiteY2" fmla="*/ 6868273 h 6868273"/>
              <a:gd name="connsiteX3" fmla="*/ 0 w 4985109"/>
              <a:gd name="connsiteY3" fmla="*/ 6868273 h 6868273"/>
              <a:gd name="connsiteX4" fmla="*/ 1825912 w 4985109"/>
              <a:gd name="connsiteY4" fmla="*/ 0 h 686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5109" h="6868273">
                <a:moveTo>
                  <a:pt x="1825912" y="0"/>
                </a:moveTo>
                <a:lnTo>
                  <a:pt x="4985109" y="0"/>
                </a:lnTo>
                <a:lnTo>
                  <a:pt x="3159197" y="6868273"/>
                </a:lnTo>
                <a:lnTo>
                  <a:pt x="0" y="6868273"/>
                </a:lnTo>
                <a:lnTo>
                  <a:pt x="1825912" y="0"/>
                </a:lnTo>
                <a:close/>
              </a:path>
            </a:pathLst>
          </a:custGeom>
          <a:gradFill flip="none" rotWithShape="1">
            <a:gsLst>
              <a:gs pos="63300">
                <a:schemeClr val="accent1">
                  <a:lumMod val="20000"/>
                  <a:lumOff val="80000"/>
                </a:schemeClr>
              </a:gs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62355" y="934085"/>
            <a:ext cx="4079240" cy="1422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4000" dirty="0">
                <a:latin typeface="+mn-ea"/>
                <a:ea typeface="+mn-ea"/>
              </a:rPr>
              <a:t>演化博弈</a:t>
            </a:r>
            <a:endParaRPr lang="zh-CN" altLang="en-US" sz="4000" dirty="0">
              <a:latin typeface="+mn-ea"/>
              <a:ea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1062355" y="2596515"/>
            <a:ext cx="39846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62355" y="3010535"/>
            <a:ext cx="6113780" cy="304609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每个新智能体的策略不是直接复制主力智能体，而是使用变异和个性化训练目标。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保留部分较老模型作为“历史样本”，避免遗忘原本的对抗经验。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控制策略熵，防止训练过度集中，保持策略探索性。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11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5"/>
</p:tagLst>
</file>

<file path=ppt/tags/tag11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1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12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2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2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2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16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165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6"/>
</p:tagLst>
</file>

<file path=ppt/tags/tag16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"/>
</p:tagLst>
</file>

<file path=ppt/tags/tag16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583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5832"/>
</p:tagLst>
</file>

<file path=ppt/tags/tag1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5832"/>
  <p:tag name="KSO_WM_TEMPLATE_CATEGORY" val="custom"/>
  <p:tag name="KSO_WM_TEMPLATE_MASTER_TYPE" val="0"/>
</p:tagLst>
</file>

<file path=ppt/tags/tag1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32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ISCONTENTSTITLE" val="0"/>
  <p:tag name="KSO_WM_UNIT_VALUE" val="8"/>
  <p:tag name="KSO_WM_UNIT_PRESET_TEXT" val="添加文档标题"/>
  <p:tag name="KSO_WM_UNIT_TEXT_TYPE" val="1"/>
</p:tagLst>
</file>

<file path=ppt/tags/tag17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2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VALUE" val="38"/>
</p:tagLst>
</file>

<file path=ppt/tags/tag177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32"/>
  <p:tag name="KSO_WM_TEMPLATE_CATEGORY" val="custom"/>
  <p:tag name="KSO_WM_SLIDE_INDEX" val="1"/>
  <p:tag name="KSO_WM_SLIDE_ID" val="custom20235832_1"/>
  <p:tag name="KSO_WM_TEMPLATE_MASTER_TYPE" val="0"/>
  <p:tag name="KSO_WM_SLIDE_LAYOUT" val="a_b_f"/>
  <p:tag name="KSO_WM_SLIDE_LAYOUT_CNT" val="1_1_3"/>
</p:tagLst>
</file>

<file path=ppt/tags/tag1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UNIT_ID" val="custom20235832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VALUE" val="2"/>
  <p:tag name="KSO_WM_UNIT_SHADOW_SCHEMECOLOR_INDEX" val="5"/>
  <p:tag name="KSO_WM_UNIT_TEXT_FILL_FORE_SCHEMECOLOR_INDEX" val="13"/>
  <p:tag name="KSO_WM_UNIT_TEXT_FILL_TYPE" val="1"/>
  <p:tag name="KSO_WM_UNIT_TEXT_SHADOW_SCHEMECOLOR_INDEX" val="6"/>
  <p:tag name="KSO_WM_UNIT_USESOURCEFORMAT_APPLY" val="0"/>
</p:tagLst>
</file>

<file path=ppt/tags/tag179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5832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gradient&quot;:[{&quot;brightness&quot;:0.800000011920929,&quot;colorType&quot;:1,&quot;foreColorIndex&quot;:7,&quot;pos&quot;:0,&quot;transparency&quot;:1},{&quot;brightness&quot;:0.800000011920929,&quot;colorType&quot;:1,&quot;foreColorIndex&quot;:7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7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UNIT_ID" val="custom20235832_4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5832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UNIT_SUBTYPE" val="a"/>
  <p:tag name="KSO_WM_UNIT_VALUE" val="5"/>
  <p:tag name="KSO_WM_UNIT_PRESET_TEXT" val="添加标题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UNIT_ID" val="custom20235832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83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5832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gradient&quot;:[{&quot;brightness&quot;:0.800000011920929,&quot;colorType&quot;:1,&quot;foreColorIndex&quot;:7,&quot;pos&quot;:0,&quot;transparency&quot;:1},{&quot;brightness&quot;:0.800000011920929,&quot;colorType&quot;:1,&quot;foreColorIndex&quot;:7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7"/>
  <p:tag name="KSO_WM_UNIT_TEXT_FILL_FORE_SCHEMECOLOR_INDEX" val="1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UNIT_ID" val="custom20235832_4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5832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UNIT_SUBTYPE" val="a"/>
  <p:tag name="KSO_WM_UNIT_VALUE" val="5"/>
  <p:tag name="KSO_WM_UNIT_PRESET_TEXT" val="添加标题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UNIT_ID" val="custom20235832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87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5832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gradient&quot;:[{&quot;brightness&quot;:0.800000011920929,&quot;colorType&quot;:1,&quot;foreColorIndex&quot;:7,&quot;pos&quot;:0,&quot;transparency&quot;:1},{&quot;brightness&quot;:0.800000011920929,&quot;colorType&quot;:1,&quot;foreColorIndex&quot;:7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7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UNIT_ID" val="custom20235832_4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UNIT_ID" val="custom20235832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5832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gradient&quot;:[{&quot;brightness&quot;:0.800000011920929,&quot;colorType&quot;:1,&quot;foreColorIndex&quot;:7,&quot;pos&quot;:0,&quot;transparency&quot;:1},{&quot;brightness&quot;:0.800000011920929,&quot;colorType&quot;:1,&quot;foreColorIndex&quot;:7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7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UNIT_ID" val="custom20235832_4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5832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UNIT_SUBTYPE" val="a"/>
  <p:tag name="KSO_WM_UNIT_VALUE" val="5"/>
  <p:tag name="KSO_WM_UNIT_PRESET_TEXT" val="添加标题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UNIT_ID" val="custom20235832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32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12.60000610351562,&quot;left&quot;:10.18748779296875,&quot;top&quot;:253.39999694824218,&quot;width&quot;:923.5250244140625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9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832"/>
  <p:tag name="KSO_WM_TEMPLATE_CATEGORY" val="custom"/>
  <p:tag name="KSO_WM_SLIDE_INDEX" val="4"/>
  <p:tag name="KSO_WM_SLIDE_ID" val="custom20235832_4"/>
  <p:tag name="KSO_WM_TEMPLATE_MASTER_TYPE" val="0"/>
  <p:tag name="KSO_WM_SLIDE_LAYOUT" val="a_l"/>
  <p:tag name="KSO_WM_SLIDE_LAYOUT_CNT" val="1_1"/>
  <p:tag name="KSO_WM_SLIDE_DIAGTYPE" val="l"/>
</p:tagLst>
</file>

<file path=ppt/tags/tag1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3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ISCONTENTSTITLE" val="0"/>
  <p:tag name="KSO_WM_UNIT_VALUE" val="12"/>
  <p:tag name="KSO_WM_UNIT_PRESET_TEXT" val="添加章节标题"/>
  <p:tag name="KSO_WM_UNIT_TEXT_TYPE" val="1"/>
</p:tagLst>
</file>

<file path=ppt/tags/tag19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3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VALUE" val="15"/>
</p:tagLst>
</file>

<file path=ppt/tags/tag19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32"/>
  <p:tag name="KSO_WM_TEMPLATE_CATEGORY" val="custom"/>
  <p:tag name="KSO_WM_SLIDE_INDEX" val="7"/>
  <p:tag name="KSO_WM_SLIDE_ID" val="custom20235832_7"/>
  <p:tag name="KSO_WM_TEMPLATE_MASTER_TYPE" val="0"/>
  <p:tag name="KSO_WM_SLIDE_LAYOUT" val="a_e"/>
  <p:tag name="KSO_WM_SLIDE_LAYOUT_CNT" val="1_1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35832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1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1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1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1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1*l_h_i*1_2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1*l_h_a*1_2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1*l_h_i*1_2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1*l_h_a*1_2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691338582677,&quot;left&quot;:54.85,&quot;top&quot;:131.91543307086613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32"/>
  <p:tag name="KSO_WM_SLIDE_LAYOUT" val="a_l"/>
  <p:tag name="KSO_WM_SLIDE_LAYOUT_CNT" val="1_1"/>
  <p:tag name="KSO_WM_SPECIAL_SOURCE" val="bdnull"/>
</p:tagLst>
</file>

<file path=ppt/tags/tag2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3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ISCONTENTSTITLE" val="0"/>
  <p:tag name="KSO_WM_UNIT_VALUE" val="12"/>
  <p:tag name="KSO_WM_UNIT_PRESET_TEXT" val="添加章节标题"/>
  <p:tag name="KSO_WM_UNIT_TEXT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3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VALUE" val="15"/>
</p:tagLst>
</file>

<file path=ppt/tags/tag21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32"/>
  <p:tag name="KSO_WM_TEMPLATE_CATEGORY" val="custom"/>
  <p:tag name="KSO_WM_SLIDE_INDEX" val="7"/>
  <p:tag name="KSO_WM_SLIDE_ID" val="custom20235832_7"/>
  <p:tag name="KSO_WM_TEMPLATE_MASTER_TYPE" val="0"/>
  <p:tag name="KSO_WM_SLIDE_LAYOUT" val="a_e"/>
  <p:tag name="KSO_WM_SLIDE_LAYOUT_CNT" val="1_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89_1*i*1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213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89_1*a*1"/>
  <p:tag name="KSO_WM_TEMPLATE_CATEGORY" val="custom"/>
  <p:tag name="KSO_WM_TEMPLATE_INDEX" val="20233589"/>
  <p:tag name="KSO_WM_UNIT_LAYERLEVEL" val="1"/>
  <p:tag name="KSO_WM_TAG_VERSION" val="3.0"/>
  <p:tag name="KSO_WM_UNIT_PRESET_TEXT" val="单击此处&#10;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589_1*i*2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1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19.7*135.4"/>
  <p:tag name="KSO_WM_SLIDE_POSITION" val="86.6*301.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32"/>
  <p:tag name="KSO_WM_TEMPLATE_SUBCATEGORY" val="0"/>
  <p:tag name="KSO_WM_SLIDE_INDEX" val="1"/>
  <p:tag name="KSO_WM_TAG_VERSION" val="3.0"/>
  <p:tag name="KSO_WM_SLIDE_ID" val="custom20233589_1"/>
  <p:tag name="KSO_WM_SLIDE_ITEM_CNT" val="2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3583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89_1*i*1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218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89_1*a*1"/>
  <p:tag name="KSO_WM_TEMPLATE_CATEGORY" val="custom"/>
  <p:tag name="KSO_WM_TEMPLATE_INDEX" val="20233589"/>
  <p:tag name="KSO_WM_UNIT_LAYERLEVEL" val="1"/>
  <p:tag name="KSO_WM_TAG_VERSION" val="3.0"/>
  <p:tag name="KSO_WM_UNIT_PRESET_TEXT" val="单击此处&#10;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589_1*i*2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19.7*135.4"/>
  <p:tag name="KSO_WM_SLIDE_POSITION" val="86.6*301.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32"/>
  <p:tag name="KSO_WM_TEMPLATE_SUBCATEGORY" val="0"/>
  <p:tag name="KSO_WM_SLIDE_INDEX" val="1"/>
  <p:tag name="KSO_WM_TAG_VERSION" val="3.0"/>
  <p:tag name="KSO_WM_SLIDE_ID" val="custom20233589_1"/>
  <p:tag name="KSO_WM_SLIDE_ITEM_CN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89_1*i*1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89_1*a*1"/>
  <p:tag name="KSO_WM_TEMPLATE_CATEGORY" val="custom"/>
  <p:tag name="KSO_WM_TEMPLATE_INDEX" val="20233589"/>
  <p:tag name="KSO_WM_UNIT_LAYERLEVEL" val="1"/>
  <p:tag name="KSO_WM_TAG_VERSION" val="3.0"/>
  <p:tag name="KSO_WM_UNIT_PRESET_TEXT" val="单击此处&#10;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589_1*i*2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2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19.7*135.4"/>
  <p:tag name="KSO_WM_SLIDE_POSITION" val="86.6*301.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832"/>
  <p:tag name="KSO_WM_TEMPLATE_SUBCATEGORY" val="0"/>
  <p:tag name="KSO_WM_SLIDE_INDEX" val="1"/>
  <p:tag name="KSO_WM_TAG_VERSION" val="3.0"/>
  <p:tag name="KSO_WM_SLIDE_ID" val="custom20233589_1"/>
  <p:tag name="KSO_WM_SLIDE_ITEM_CNT" val="2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5832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5832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5832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3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ISCONTENTSTITLE" val="0"/>
  <p:tag name="KSO_WM_UNIT_VALUE" val="12"/>
  <p:tag name="KSO_WM_UNIT_PRESET_TEXT" val="添加章节标题"/>
  <p:tag name="KSO_WM_UNIT_TEXT_TYPE" val="1"/>
</p:tagLst>
</file>

<file path=ppt/tags/tag23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3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VALUE" val="15"/>
</p:tagLst>
</file>

<file path=ppt/tags/tag23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32"/>
  <p:tag name="KSO_WM_TEMPLATE_CATEGORY" val="custom"/>
  <p:tag name="KSO_WM_SLIDE_INDEX" val="7"/>
  <p:tag name="KSO_WM_SLIDE_ID" val="custom20235832_7"/>
  <p:tag name="KSO_WM_TEMPLATE_MASTER_TYPE" val="0"/>
  <p:tag name="KSO_WM_SLIDE_LAYOUT" val="a_e"/>
  <p:tag name="KSO_WM_SLIDE_LAYOUT_CNT" val="1_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TEXT_TYPE" val="1"/>
  <p:tag name="KSO_WM_UNIT_PRESET_TEXT" val="单击此处添加标题内容"/>
  <p:tag name="KSO_WM_UNIT_TEXT_FILL_FORE_SCHEMECOLOR_INDEX" val="13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86_1*l_h_f*1_1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32348632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0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单击此处输入您的智能图形项正文，文字是您思想的提炼。"/>
  <p:tag name="KSO_WM_UNIT_TEXT_FILL_FORE_SCHEMECOLOR_INDEX" val="1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6_1*l_h_a*1_1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32348632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0"/>
  <p:tag name="KSO_WM_UNIT_TEXT_TYPE" val="1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186_1*l_h_i*1_1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32348632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6_1*l_h_f*1_2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32348632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0"/>
  <p:tag name="KSO_WM_UNIT_TEXT_TYPE" val="1"/>
  <p:tag name="KSO_WM_UNIT_TEXT_LAYER_COUNT" val="1"/>
  <p:tag name="KSO_WM_BEAUTIFY_FLAG" val="#wm#"/>
  <p:tag name="KSO_WM_UNIT_PRESET_TEXT" val="请尽量言简意赅的阐述观点，单击此处输入您的智能图形项正文，文字是您思想的提炼，请言简意赅的阐述观点。单击此处添加正文，文字是您思想的提炼。"/>
  <p:tag name="KSO_WM_UNIT_TEXT_FILL_FORE_SCHEMECOLOR_INDEX" val="1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6_1*l_h_a*1_2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32348632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0"/>
  <p:tag name="KSO_WM_UNIT_TEXT_TYPE" val="1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3186_1*l_h_i*1_2_1"/>
  <p:tag name="KSO_WM_TEMPLATE_CATEGORY" val="diagram"/>
  <p:tag name="KSO_WM_TEMPLATE_INDEX" val="20233186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8.2532348632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35832"/>
  <p:tag name="KSO_WM_SLIDE_ID" val="diagram20233186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253"/>
  <p:tag name="KSO_WM_SLIDE_POSITION" val="54.75*121.133"/>
</p:tagLst>
</file>

<file path=ppt/tags/tag2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3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5_1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1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2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1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2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5_1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PICTURE_SUBTYPE" val="b"/>
  <p:tag name="MH_PIC_SOURCE_TYPE" val="generate_slide_ai*{&quot;ai_type&quot;:&quot;generate_ppt&quot;,&quot;id&quot;:&quot;VCG41N1456108739&quot;}*auto_gallery_ai_v2.1.1_ONLINE*1748415038258_840914_ce1639cbe10a-slide-15"/>
  <p:tag name="KSO_WM_UNIT_LINE_FILL_TYPE" val="2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1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  <p:tag name="KSO_WM_UNIT_TEXT_TYPE" val="1"/>
  <p:tag name="KSO_WM_UNIT_USESOURCEFORMAT_APPLY" val="0"/>
</p:tagLst>
</file>

<file path=ppt/tags/tag248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5_1*l_h_i*1_2_1"/>
  <p:tag name="KSO_WM_TEMPLATE_CATEGORY" val="diagram"/>
  <p:tag name="KSO_WM_TEMPLATE_INDEX" val="2023333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5_1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PICTURE_SUBTYPE" val="b"/>
  <p:tag name="MH_PIC_SOURCE_TYPE" val="generate_slide_ai*{&quot;ai_type&quot;:&quot;generate_ppt&quot;,&quot;id&quot;:&quot;VCG211343569966&quot;}*auto_gallery_ai_v2.1.1_ONLINE*1748415038258_840914_ce1639cbe10a-slide-15"/>
  <p:tag name="KSO_WM_UNIT_LINE_FILL_TYPE" val="2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1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  <p:tag name="KSO_WM_UNIT_TEXT_TYPE" val="1"/>
  <p:tag name="KSO_WM_UNIT_USESOURCEFORMAT_APPLY" val="0"/>
</p:tagLst>
</file>

<file path=ppt/tags/tag251.xml><?xml version="1.0" encoding="utf-8"?>
<p:tagLst xmlns:p="http://schemas.openxmlformats.org/presentationml/2006/main">
  <p:tag name="KSO_WM_SLIDE_ID" val="diagram2023333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5832"/>
  <p:tag name="KSO_WM_SLIDE_TYPE" val="text"/>
  <p:tag name="KSO_WM_SLIDE_SUBTYPE" val="diag"/>
  <p:tag name="KSO_WM_SLIDE_SIZE" val="849.95*352.7"/>
  <p:tag name="KSO_WM_SLIDE_POSITION" val="54.75*140.3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32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ISCONTENTSTITLE" val="0"/>
  <p:tag name="KSO_WM_UNIT_VALUE" val="12"/>
  <p:tag name="KSO_WM_UNIT_PRESET_TEXT" val="添加章节标题"/>
  <p:tag name="KSO_WM_UNIT_TEXT_TYPE" val="1"/>
</p:tagLst>
</file>

<file path=ppt/tags/tag25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32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VALUE" val="15"/>
</p:tagLst>
</file>

<file path=ppt/tags/tag25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32"/>
  <p:tag name="KSO_WM_TEMPLATE_CATEGORY" val="custom"/>
  <p:tag name="KSO_WM_SLIDE_INDEX" val="7"/>
  <p:tag name="KSO_WM_SLIDE_ID" val="custom20235832_7"/>
  <p:tag name="KSO_WM_TEMPLATE_MASTER_TYPE" val="0"/>
  <p:tag name="KSO_WM_SLIDE_LAYOUT" val="a_e"/>
  <p:tag name="KSO_WM_SLIDE_LAYOUT_CNT" val="1_1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3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3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3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211240560218&quot;}*gallery_gallery_ai_v2.1.1_ONLINE*91bca350-fd09-4cbf-9656-6d986c080e14-slide-0"/>
  <p:tag name="KSO_WM_UNIT_LINE_FILL_TYPE" val="2"/>
  <p:tag name="KSO_WM_UNIT_USESOURCEFORMAT_APPLY" val="1"/>
</p:tagLst>
</file>

<file path=ppt/tags/tag259.xml><?xml version="1.0" encoding="utf-8"?>
<p:tagLst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3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3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516424025&quot;}*gallery_gallery_ai_v2.1.1_ONLINE*91bca350-fd09-4cbf-9656-6d986c080e14-slide-0"/>
  <p:tag name="KSO_WM_UNIT_LINE_FILL_TYPE" val="2"/>
  <p:tag name="KSO_WM_UNIT_USESOURCEFORMAT_APPLY" val="1"/>
</p:tagLst>
</file>

<file path=ppt/tags/tag261.xml><?xml version="1.0" encoding="utf-8"?>
<p:tagLst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3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3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3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29_3*l_h_d*1_3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211394269982&quot;}*gallery_gallery_ai_v2.1.1_ONLINE*91bca350-fd09-4cbf-9656-6d986c080e14-slide-0"/>
  <p:tag name="KSO_WM_UNIT_LINE_FILL_TYPE" val="2"/>
  <p:tag name="KSO_WM_UNIT_USESOURCEFORMAT_APPLY" val="1"/>
</p:tagLst>
</file>

<file path=ppt/tags/tag265.xml><?xml version="1.0" encoding="utf-8"?>
<p:tagLst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329_3*l_h_i*1_3_1"/>
  <p:tag name="KSO_WM_TEMPLATE_CATEGORY" val="diagram"/>
  <p:tag name="KSO_WM_TEMPLATE_INDEX" val="20233329"/>
  <p:tag name="KSO_WM_UNIT_LAYERLEVEL" val="1_1_1"/>
  <p:tag name="KSO_WM_TAG_VERSION" val="3.0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3_1"/>
  <p:tag name="KSO_WM_UNIT_ID" val="diagram20233329_3*l_h_a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3_1"/>
  <p:tag name="KSO_WM_UNIT_ID" val="diagram20233329_3*l_h_f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68.xml><?xml version="1.0" encoding="utf-8"?>
<p:tagLst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DIAGRAM_VERSION" val="3"/>
  <p:tag name="KSO_WM_DIAGRAM_COLOR_TRICK" val="1"/>
  <p:tag name="KSO_WM_DIAGRAM_COLOR_TEXT_CAN_REMOVE" val="n"/>
  <p:tag name="KSO_WM_UNIT_VALUE" val="738*4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329_3*l_h_d*1_4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129859489&quot;}*gallery_gallery_ai_v2.1.1_ONLINE*91bca350-fd09-4cbf-9656-6d986c080e14-slide-0"/>
  <p:tag name="KSO_WM_UNIT_LINE_FILL_TYPE" val="2"/>
  <p:tag name="KSO_WM_UNIT_USESOURCEFORMAT_APPLY" val="1"/>
</p:tagLst>
</file>

<file path=ppt/tags/tag269.xml><?xml version="1.0" encoding="utf-8"?>
<p:tagLst xmlns:p="http://schemas.openxmlformats.org/presentationml/2006/main">
  <p:tag name="KSO_WM_DIAGRAM_VIRTUALLY_FRAME" val="{&quot;height&quot;:387.8577195598113,&quot;left&quot;:83.13535433070865,&quot;top&quot;:130.94653392088176,&quot;width&quot;:792.2892913385826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3329_3*l_h_i*1_4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4_1"/>
  <p:tag name="KSO_WM_UNIT_ID" val="diagram20233329_3*l_h_a*1_4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195598113,&quot;left&quot;:83.13535433070865,&quot;top&quot;:130.94653392088176,&quot;width&quot;:792.28929133858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4_1"/>
  <p:tag name="KSO_WM_UNIT_ID" val="diagram20233329_3*l_h_f*1_4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72.xml><?xml version="1.0" encoding="utf-8"?>
<p:tagLst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  <p:tag name="KSO_WM_SLIDE_SOURCE" val="WPPAIGenerateSlide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3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  <p:tag name="KSO_WM_UNIT_USESOURCEFORMAT_APPLY" val="1"/>
</p:tagLst>
</file>

<file path=ppt/tags/tag2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3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9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3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3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  <p:tag name="KSO_WM_UNIT_USESOURCEFORMAT_APPLY" val="1"/>
</p:tagLst>
</file>

<file path=ppt/tags/tag2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3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3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7_3*l_h_f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  <p:tag name="KSO_WM_UNIT_USESOURCEFORMAT_APPLY" val="1"/>
</p:tagLst>
</file>

<file path=ppt/tags/tag2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7_3*l_h_a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7_3*l_h_i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67_3*l_h_f*1_4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  <p:tag name="KSO_WM_UNIT_USESOURCEFORMAT_APPLY" val="1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67_3*l_h_a*1_4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67_3*l_h_i*1_4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7,&quot;left&quot;:97.73582677165354,&quot;top&quot;:116.1985407874723,&quot;width&quot;:780.211417322834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86.xml><?xml version="1.0" encoding="utf-8"?>
<p:tagLst xmlns:p="http://schemas.openxmlformats.org/presentationml/2006/main">
  <p:tag name="KSO_WM_SLIDE_ID" val="diagram2023196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80.211*359.439"/>
  <p:tag name="KSO_WM_SLIDE_POSITION" val="97.7358*125.16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67"/>
  <p:tag name="KSO_WM_SLIDE_LAYOUT" val="a_l"/>
  <p:tag name="KSO_WM_SLIDE_LAYOUT_CNT" val="1_1"/>
  <p:tag name="KSO_WM_SLIDE_SOURCE" val="WPPAIGenerateSlide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VALUE" val="405*4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3_3*l_h_d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211386798322&quot;}*gallery_gallery_ai_v2.1.1_ONLINE*11f07333-8559-46d8-98b2-8e4bbe935afe-slide-0"/>
  <p:tag name="KSO_WM_UNIT_LINE_FILL_TYPE" val="2"/>
  <p:tag name="KSO_WM_UNIT_USESOURCEFORMAT_APPLY" val="1"/>
</p:tagLst>
</file>

<file path=ppt/tags/tag289.xml><?xml version="1.0" encoding="utf-8"?>
<p:tagLst xmlns:p="http://schemas.openxmlformats.org/presentationml/2006/main">
  <p:tag name="KSO_WM_UNIT_VALUE" val="405*4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3_3*l_h_d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194238690&quot;}*gallery_gallery_ai_v2.1.1_ONLINE*11f07333-8559-46d8-98b2-8e4bbe935afe-slide-0"/>
  <p:tag name="KSO_WM_UNIT_LINE_FILL_TYPE" val="2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VALUE" val="405*4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3_3*l_h_d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453145736&quot;}*gallery_gallery_ai_v2.1.1_ONLINE*11f07333-8559-46d8-98b2-8e4bbe935afe-slide-0"/>
  <p:tag name="KSO_WM_UNIT_LINE_FILL_TYPE" val="2"/>
  <p:tag name="KSO_WM_UNIT_USESOURCEFORMAT_APPLY" val="1"/>
</p:tagLst>
</file>

<file path=ppt/tags/tag291.xml><?xml version="1.0" encoding="utf-8"?>
<p:tagLst xmlns:p="http://schemas.openxmlformats.org/presentationml/2006/main">
  <p:tag name="KSO_WM_UNIT_VALUE" val="405*4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3143_3*l_h_d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211395896748&quot;}*gallery_gallery_ai_v2.1.1_ONLINE*11f07333-8559-46d8-98b2-8e4bbe935afe-slide-0"/>
  <p:tag name="KSO_WM_UNIT_LINE_FILL_TYPE" val="2"/>
  <p:tag name="KSO_WM_UNIT_USESOURCEFORMAT_APPLY" val="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3_3*l_h_a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3_3*l_h_f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43_3*l_h_a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43_3*l_h_f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l_h_i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1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l_h_i*1_4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4_1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3_3*l_h_a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3_3*l_h_f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43_3*l_h_a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26"/>
  <p:tag name="KSO_WM_UNIT_TEXT_TYPE" val="1"/>
  <p:tag name="KSO_WM_BEAUTIFY_FLAG" val="#wm#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43_3*l_h_f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VALUE" val="68"/>
  <p:tag name="KSO_WM_UNIT_TEXT_TYPE" val="1"/>
  <p:tag name="KSO_WM_UNIT_TEXT_LAYER_COUNT" val="1"/>
  <p:tag name="KSO_WM_BEAUTIFY_FLAG" val="#wm#"/>
  <p:tag name="KSO_WM_UNIT_PRESET_TEXT" val="单击此处添加文本具体内容，简明扼要地阐述观点。根据需要可酌情增减文字"/>
  <p:tag name="KSO_WM_UNIT_TEXT_FILL_FORE_SCHEMECOLOR_INDEX" val="1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l_h_i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1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l_h_i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1"/>
  <p:tag name="KSO_WM_DIAGRAM_MAX_ITEMCNT" val="5"/>
  <p:tag name="KSO_WM_DIAGRAM_MIN_ITEMCNT" val="2"/>
  <p:tag name="KSO_WM_DIAGRAM_VIRTUALLY_FRAME" val="{&quot;height&quot;:371.4221807612761,&quot;left&quot;:101.09992125984252,&quot;top&quot;:125.92457891070046,&quot;width&quot;:758.775118110236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304.xml><?xml version="1.0" encoding="utf-8"?>
<p:tagLst xmlns:p="http://schemas.openxmlformats.org/presentationml/2006/main">
  <p:tag name="KSO_WM_BEAUTIFY_FLAG" val="#wm#"/>
  <p:tag name="KSO_WM_TEMPLATE_CATEGORY" val="diagram"/>
  <p:tag name="KSO_WM_TEMPLATE_INDEX" val="20233143"/>
  <p:tag name="KSO_WM_SLIDE_ID" val="diagram2023314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58.775*370.283"/>
  <p:tag name="KSO_WM_SLIDE_POSITION" val="101.1*127.023"/>
  <p:tag name="KSO_WM_SLIDE_SOURCE" val="WPPAIGenerateSlide"/>
</p:tagLst>
</file>

<file path=ppt/tags/tag30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32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ISCONTENTSTITLE" val="0"/>
</p:tagLst>
</file>

<file path=ppt/tags/tag30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32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32"/>
  <p:tag name="KSO_WM_TEMPLATE_CATEGORY" val="custom"/>
  <p:tag name="KSO_WM_UNIT_VALUE" val="34"/>
</p:tagLst>
</file>

<file path=ppt/tags/tag307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32"/>
  <p:tag name="KSO_WM_TEMPLATE_CATEGORY" val="custom"/>
  <p:tag name="KSO_WM_SLIDE_INDEX" val="9"/>
  <p:tag name="KSO_WM_SLIDE_ID" val="custom20235832_9"/>
  <p:tag name="KSO_WM_TEMPLATE_MASTER_TYPE" val="0"/>
  <p:tag name="KSO_WM_SLIDE_LAYOUT" val="a_f"/>
  <p:tag name="KSO_WM_SLIDE_LAYOUT_CNT" val="1_3"/>
</p:tagLst>
</file>

<file path=ppt/tags/tag308.xml><?xml version="1.0" encoding="utf-8"?>
<p:tagLst xmlns:p="http://schemas.openxmlformats.org/presentationml/2006/main">
  <p:tag name="KSO_WM_PRESENTATION_SOURCE" val="WPPAIGeneratePPT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7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7"/>
</p:tagLst>
</file>

<file path=ppt/tags/tag82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6"/>
</p:tagLst>
</file>

<file path=ppt/tags/tag8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8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8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9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炫彩产品职场办公">
  <a:themeElements>
    <a:clrScheme name="自定义 106">
      <a:dk1>
        <a:srgbClr val="000000"/>
      </a:dk1>
      <a:lt1>
        <a:srgbClr val="FFFFFF"/>
      </a:lt1>
      <a:dk2>
        <a:srgbClr val="0F1423"/>
      </a:dk2>
      <a:lt2>
        <a:srgbClr val="D7EFFA"/>
      </a:lt2>
      <a:accent1>
        <a:srgbClr val="3CF2F4"/>
      </a:accent1>
      <a:accent2>
        <a:srgbClr val="E94520"/>
      </a:accent2>
      <a:accent3>
        <a:srgbClr val="49B5E8"/>
      </a:accent3>
      <a:accent4>
        <a:srgbClr val="FFB235"/>
      </a:accent4>
      <a:accent5>
        <a:srgbClr val="287FEA"/>
      </a:accent5>
      <a:accent6>
        <a:srgbClr val="F18870"/>
      </a:accent6>
      <a:hlink>
        <a:srgbClr val="0563C1"/>
      </a:hlink>
      <a:folHlink>
        <a:srgbClr val="954D72"/>
      </a:folHlink>
    </a:clrScheme>
    <a:fontScheme name="自定义 4">
      <a:majorFont>
        <a:latin typeface="MiSans Bold"/>
        <a:ea typeface="MiSans Bold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2029</Words>
  <Application>WPS 演示</Application>
  <PresentationFormat>宽屏</PresentationFormat>
  <Paragraphs>204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MiSans Light</vt:lpstr>
      <vt:lpstr>微软雅黑</vt:lpstr>
      <vt:lpstr>MiSans Normal</vt:lpstr>
      <vt:lpstr>MiSans Bold</vt:lpstr>
      <vt:lpstr>Segoe Print</vt:lpstr>
      <vt:lpstr>Arial Unicode MS</vt:lpstr>
      <vt:lpstr>Calibri</vt:lpstr>
      <vt:lpstr>MiSans Light</vt:lpstr>
      <vt:lpstr>WPS</vt:lpstr>
      <vt:lpstr>科技风炫彩产品职场办公</vt:lpstr>
      <vt:lpstr>从博弈论视角分析 AlphaStar 在《星际争霸II》中的应用  </vt:lpstr>
      <vt:lpstr>目录</vt:lpstr>
      <vt:lpstr>引言</vt:lpstr>
      <vt:lpstr>PowerPoint 演示文稿</vt:lpstr>
      <vt:lpstr>为什么选择星际争霸2？</vt:lpstr>
      <vt:lpstr>博弈建模</vt:lpstr>
      <vt:lpstr>PowerPoint 演示文稿</vt:lpstr>
      <vt:lpstr>PowerPoint 演示文稿</vt:lpstr>
      <vt:lpstr>PowerPoint 演示文稿</vt:lpstr>
      <vt:lpstr>PowerPoint 演示文稿</vt:lpstr>
      <vt:lpstr>非零和对抗与策略均衡</vt:lpstr>
      <vt:lpstr>理论基础：最优响应思想</vt:lpstr>
      <vt:lpstr>理论基础：最优响应思想</vt:lpstr>
      <vt:lpstr>策略联盟机制的博弈解释</vt:lpstr>
      <vt:lpstr>联盟结构与博弈目标</vt:lpstr>
      <vt:lpstr>逼近 Nash 均衡与策略多样性</vt:lpstr>
      <vt:lpstr>结果分析与博弈论意义</vt:lpstr>
      <vt:lpstr>AlphaStar的多策略博弈能力</vt:lpstr>
      <vt:lpstr>联盟系统与动态博弈环境</vt:lpstr>
      <vt:lpstr>剥削者机制与系统自我优化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卡卡西1384258949</cp:lastModifiedBy>
  <cp:revision>156</cp:revision>
  <dcterms:created xsi:type="dcterms:W3CDTF">2019-06-19T02:08:00Z</dcterms:created>
  <dcterms:modified xsi:type="dcterms:W3CDTF">2025-05-28T12:44:53Z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45002E7B77F94E21B343017F52DF33C6_11</vt:lpwstr>
  </property>
</Properties>
</file>